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6" r:id="rId3"/>
    <p:sldId id="258" r:id="rId4"/>
    <p:sldId id="285" r:id="rId5"/>
    <p:sldId id="259" r:id="rId6"/>
    <p:sldId id="260" r:id="rId7"/>
    <p:sldId id="293" r:id="rId8"/>
    <p:sldId id="294" r:id="rId9"/>
    <p:sldId id="261" r:id="rId10"/>
    <p:sldId id="262" r:id="rId11"/>
    <p:sldId id="286" r:id="rId12"/>
    <p:sldId id="287" r:id="rId13"/>
    <p:sldId id="263" r:id="rId14"/>
    <p:sldId id="269" r:id="rId15"/>
    <p:sldId id="299" r:id="rId16"/>
    <p:sldId id="264" r:id="rId17"/>
    <p:sldId id="265" r:id="rId18"/>
    <p:sldId id="297" r:id="rId19"/>
    <p:sldId id="266" r:id="rId20"/>
    <p:sldId id="302" r:id="rId21"/>
    <p:sldId id="267" r:id="rId22"/>
    <p:sldId id="268" r:id="rId23"/>
    <p:sldId id="270" r:id="rId24"/>
    <p:sldId id="271" r:id="rId25"/>
    <p:sldId id="272" r:id="rId26"/>
    <p:sldId id="288" r:id="rId27"/>
    <p:sldId id="273" r:id="rId28"/>
    <p:sldId id="274" r:id="rId29"/>
    <p:sldId id="275" r:id="rId30"/>
    <p:sldId id="276" r:id="rId31"/>
    <p:sldId id="279" r:id="rId32"/>
    <p:sldId id="280" r:id="rId33"/>
    <p:sldId id="281" r:id="rId34"/>
    <p:sldId id="289" r:id="rId35"/>
    <p:sldId id="282" r:id="rId36"/>
    <p:sldId id="277" r:id="rId37"/>
    <p:sldId id="278" r:id="rId38"/>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513" y="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17" name="Footer Placeholder 16"/>
          <p:cNvSpPr>
            <a:spLocks noGrp="1"/>
          </p:cNvSpPr>
          <p:nvPr>
            <p:ph type="ftr" sz="quarter" idx="11"/>
          </p:nvPr>
        </p:nvSpPr>
        <p:spPr/>
        <p:txBody>
          <a:bodyPr/>
          <a:lstStyle/>
          <a:p>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52A85D-3DA0-4F07-9468-23241968A4F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252A85D-3DA0-4F07-9468-23241968A4F2}" type="slidenum">
              <a:rPr lang="en-AU" smtClean="0"/>
              <a:pPr/>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7FB7-FAAC-4453-AD87-F580A318728F}"/>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34ED32-5C01-4804-9CCF-BC2E6EE0261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6D83B3-8000-4459-AAD6-87D7DE520AE2}"/>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70D548-5427-48F2-9E46-FDDAF5BF15E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DDE4AA-688C-489E-9709-6A0AF8884DF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131231-A592-4425-9325-28DA27D2A8E2}"/>
              </a:ext>
            </a:extLst>
          </p:cNvPr>
          <p:cNvSpPr>
            <a:spLocks noGrp="1"/>
          </p:cNvSpPr>
          <p:nvPr>
            <p:ph type="sldNum" sz="quarter" idx="12"/>
          </p:nvPr>
        </p:nvSpPr>
        <p:spPr>
          <a:xfrm>
            <a:off x="6553200" y="6245225"/>
            <a:ext cx="2133600" cy="476250"/>
          </a:xfrm>
        </p:spPr>
        <p:txBody>
          <a:bodyPr/>
          <a:lstStyle>
            <a:lvl1pPr>
              <a:defRPr/>
            </a:lvl1pPr>
          </a:lstStyle>
          <a:p>
            <a:fld id="{13D0F714-FE87-4A95-AEE2-348AC67DE595}" type="slidenum">
              <a:rPr lang="en-US" altLang="en-US"/>
              <a:pPr/>
              <a:t>‹#›</a:t>
            </a:fld>
            <a:endParaRPr lang="en-US" altLang="en-US"/>
          </a:p>
        </p:txBody>
      </p:sp>
    </p:spTree>
    <p:extLst>
      <p:ext uri="{BB962C8B-B14F-4D97-AF65-F5344CB8AC3E}">
        <p14:creationId xmlns:p14="http://schemas.microsoft.com/office/powerpoint/2010/main" val="7436193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215-4E3A-4AC3-B6CC-C1963732CAB0}"/>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A5F292-FCD9-4278-A966-EA028670F6DA}"/>
              </a:ext>
            </a:extLst>
          </p:cNvPr>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90668F-A04D-413E-83E2-5C7623F3D75A}"/>
              </a:ext>
            </a:extLst>
          </p:cNvPr>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553C64-40B3-4520-A1ED-78B96C6A39C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38CC76-CC62-4C3F-91CF-0ABD10C8DC6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1C1266-955A-42EC-9296-6BDB0746306E}"/>
              </a:ext>
            </a:extLst>
          </p:cNvPr>
          <p:cNvSpPr>
            <a:spLocks noGrp="1"/>
          </p:cNvSpPr>
          <p:nvPr>
            <p:ph type="sldNum" sz="quarter" idx="12"/>
          </p:nvPr>
        </p:nvSpPr>
        <p:spPr>
          <a:xfrm>
            <a:off x="6553200" y="6245225"/>
            <a:ext cx="2133600" cy="476250"/>
          </a:xfrm>
        </p:spPr>
        <p:txBody>
          <a:bodyPr/>
          <a:lstStyle>
            <a:lvl1pPr>
              <a:defRPr/>
            </a:lvl1pPr>
          </a:lstStyle>
          <a:p>
            <a:fld id="{42C40E78-7B47-42F5-A588-EA3C2C1F871A}" type="slidenum">
              <a:rPr lang="en-US" altLang="en-US"/>
              <a:pPr/>
              <a:t>‹#›</a:t>
            </a:fld>
            <a:endParaRPr lang="en-US" altLang="en-US"/>
          </a:p>
        </p:txBody>
      </p:sp>
    </p:spTree>
    <p:extLst>
      <p:ext uri="{BB962C8B-B14F-4D97-AF65-F5344CB8AC3E}">
        <p14:creationId xmlns:p14="http://schemas.microsoft.com/office/powerpoint/2010/main" val="14483257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2ED1-FCD1-44BB-B463-715ADE67EB1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743767E-F1DB-4BD7-B978-029996FF3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F6163B2-8360-4E0E-9935-D96BCA875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BBA0BC-459C-4026-B256-6EBBA5BE85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AE57F7-549E-4014-9602-B88DD703BB70}"/>
              </a:ext>
            </a:extLst>
          </p:cNvPr>
          <p:cNvSpPr>
            <a:spLocks noGrp="1"/>
          </p:cNvSpPr>
          <p:nvPr>
            <p:ph type="sldNum" sz="quarter" idx="12"/>
          </p:nvPr>
        </p:nvSpPr>
        <p:spPr/>
        <p:txBody>
          <a:bodyPr/>
          <a:lstStyle>
            <a:lvl1pPr>
              <a:defRPr/>
            </a:lvl1pPr>
          </a:lstStyle>
          <a:p>
            <a:fld id="{F4B299C8-4516-4DF3-977A-A2FDC08D6FFD}" type="slidenum">
              <a:rPr lang="en-US" altLang="en-US"/>
              <a:pPr/>
              <a:t>‹#›</a:t>
            </a:fld>
            <a:endParaRPr lang="en-US" altLang="en-US"/>
          </a:p>
        </p:txBody>
      </p:sp>
    </p:spTree>
    <p:extLst>
      <p:ext uri="{BB962C8B-B14F-4D97-AF65-F5344CB8AC3E}">
        <p14:creationId xmlns:p14="http://schemas.microsoft.com/office/powerpoint/2010/main" val="38127536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4A83-499E-4046-BF08-038F5C4C0C3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881424-73D7-42AC-BD44-78EFDE13E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8D51F1-8B02-4954-88DD-0326084119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CE0D7F-7DA0-4692-8BA7-25568D940D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69AB35-116A-4D5D-A523-DD62DAC55D6C}"/>
              </a:ext>
            </a:extLst>
          </p:cNvPr>
          <p:cNvSpPr>
            <a:spLocks noGrp="1"/>
          </p:cNvSpPr>
          <p:nvPr>
            <p:ph type="sldNum" sz="quarter" idx="12"/>
          </p:nvPr>
        </p:nvSpPr>
        <p:spPr/>
        <p:txBody>
          <a:bodyPr/>
          <a:lstStyle>
            <a:lvl1pPr>
              <a:defRPr/>
            </a:lvl1pPr>
          </a:lstStyle>
          <a:p>
            <a:fld id="{34F2F5E0-5785-43B9-B399-089BA34B0265}" type="slidenum">
              <a:rPr lang="en-US" altLang="en-US"/>
              <a:pPr/>
              <a:t>‹#›</a:t>
            </a:fld>
            <a:endParaRPr lang="en-US" altLang="en-US"/>
          </a:p>
        </p:txBody>
      </p:sp>
    </p:spTree>
    <p:extLst>
      <p:ext uri="{BB962C8B-B14F-4D97-AF65-F5344CB8AC3E}">
        <p14:creationId xmlns:p14="http://schemas.microsoft.com/office/powerpoint/2010/main" val="419128466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F819-0A74-4D7B-B7A0-4F526798898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A5D54A-4C6B-40FF-A8D3-9AF5421468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9A8EAEE-59E5-4DB0-892A-5BA12B261C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34C4C8-5968-4456-A8AC-0E88ED35B6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52A997E-46B1-42C3-81FC-EBFF9F1A940D}"/>
              </a:ext>
            </a:extLst>
          </p:cNvPr>
          <p:cNvSpPr>
            <a:spLocks noGrp="1"/>
          </p:cNvSpPr>
          <p:nvPr>
            <p:ph type="sldNum" sz="quarter" idx="12"/>
          </p:nvPr>
        </p:nvSpPr>
        <p:spPr/>
        <p:txBody>
          <a:bodyPr/>
          <a:lstStyle>
            <a:lvl1pPr>
              <a:defRPr/>
            </a:lvl1pPr>
          </a:lstStyle>
          <a:p>
            <a:fld id="{98FA8FDF-3A40-4667-B2C0-D25C4FD81FDA}" type="slidenum">
              <a:rPr lang="en-US" altLang="en-US"/>
              <a:pPr/>
              <a:t>‹#›</a:t>
            </a:fld>
            <a:endParaRPr lang="en-US" altLang="en-US"/>
          </a:p>
        </p:txBody>
      </p:sp>
    </p:spTree>
    <p:extLst>
      <p:ext uri="{BB962C8B-B14F-4D97-AF65-F5344CB8AC3E}">
        <p14:creationId xmlns:p14="http://schemas.microsoft.com/office/powerpoint/2010/main" val="8199554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5819-289F-42E7-B902-B2D3896A99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E020DE-E714-42E7-8ACF-7DC51EBD94C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90A0DB2-DB95-49C3-9D6A-C59D612B20F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282EE04-7025-4619-AD25-000C2E20CC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A11E36-36F0-47A8-8539-7F08C13DD8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E507E87-F446-4560-8358-9815F8F2029D}"/>
              </a:ext>
            </a:extLst>
          </p:cNvPr>
          <p:cNvSpPr>
            <a:spLocks noGrp="1"/>
          </p:cNvSpPr>
          <p:nvPr>
            <p:ph type="sldNum" sz="quarter" idx="12"/>
          </p:nvPr>
        </p:nvSpPr>
        <p:spPr/>
        <p:txBody>
          <a:bodyPr/>
          <a:lstStyle>
            <a:lvl1pPr>
              <a:defRPr/>
            </a:lvl1pPr>
          </a:lstStyle>
          <a:p>
            <a:fld id="{C43B0B30-FB39-477E-BE6F-5A6E6B9F06A7}" type="slidenum">
              <a:rPr lang="en-US" altLang="en-US"/>
              <a:pPr/>
              <a:t>‹#›</a:t>
            </a:fld>
            <a:endParaRPr lang="en-US" altLang="en-US"/>
          </a:p>
        </p:txBody>
      </p:sp>
    </p:spTree>
    <p:extLst>
      <p:ext uri="{BB962C8B-B14F-4D97-AF65-F5344CB8AC3E}">
        <p14:creationId xmlns:p14="http://schemas.microsoft.com/office/powerpoint/2010/main" val="232839054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FBB5-89AC-45B0-BAFA-3A2EBFF5EAF1}"/>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EE54DD-0961-431F-81BF-5CE5966365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E73F5-3387-4798-9C63-91F1158827E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C670640-9C21-41A0-9559-B5DB41D3A9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3EC1C-35E1-45B5-878C-CD28216E156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73DD064-77D4-4CBB-B175-417770608DB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3D52B67-968E-45A0-BE29-348F15523BA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1D4D993-9BC0-4C16-8AFA-7DE45C8152A3}"/>
              </a:ext>
            </a:extLst>
          </p:cNvPr>
          <p:cNvSpPr>
            <a:spLocks noGrp="1"/>
          </p:cNvSpPr>
          <p:nvPr>
            <p:ph type="sldNum" sz="quarter" idx="12"/>
          </p:nvPr>
        </p:nvSpPr>
        <p:spPr/>
        <p:txBody>
          <a:bodyPr/>
          <a:lstStyle>
            <a:lvl1pPr>
              <a:defRPr/>
            </a:lvl1pPr>
          </a:lstStyle>
          <a:p>
            <a:fld id="{097BEC24-E697-462E-ADFA-E7FEA3D020CB}" type="slidenum">
              <a:rPr lang="en-US" altLang="en-US"/>
              <a:pPr/>
              <a:t>‹#›</a:t>
            </a:fld>
            <a:endParaRPr lang="en-US" altLang="en-US"/>
          </a:p>
        </p:txBody>
      </p:sp>
    </p:spTree>
    <p:extLst>
      <p:ext uri="{BB962C8B-B14F-4D97-AF65-F5344CB8AC3E}">
        <p14:creationId xmlns:p14="http://schemas.microsoft.com/office/powerpoint/2010/main" val="218917507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CDA7-919B-4938-8C93-15487D20931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616042-2B25-4C30-A197-844DE05C9E5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4FD0A2-573D-46FD-A038-158B3D8D69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21D66F-8BE5-4F7D-96E3-8E5A2797B3E2}"/>
              </a:ext>
            </a:extLst>
          </p:cNvPr>
          <p:cNvSpPr>
            <a:spLocks noGrp="1"/>
          </p:cNvSpPr>
          <p:nvPr>
            <p:ph type="sldNum" sz="quarter" idx="12"/>
          </p:nvPr>
        </p:nvSpPr>
        <p:spPr/>
        <p:txBody>
          <a:bodyPr/>
          <a:lstStyle>
            <a:lvl1pPr>
              <a:defRPr/>
            </a:lvl1pPr>
          </a:lstStyle>
          <a:p>
            <a:fld id="{AFD44C5E-FD79-40A1-87C7-B3B8477ACBDE}" type="slidenum">
              <a:rPr lang="en-US" altLang="en-US"/>
              <a:pPr/>
              <a:t>‹#›</a:t>
            </a:fld>
            <a:endParaRPr lang="en-US" altLang="en-US"/>
          </a:p>
        </p:txBody>
      </p:sp>
    </p:spTree>
    <p:extLst>
      <p:ext uri="{BB962C8B-B14F-4D97-AF65-F5344CB8AC3E}">
        <p14:creationId xmlns:p14="http://schemas.microsoft.com/office/powerpoint/2010/main" val="42441425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1252A85D-3DA0-4F07-9468-23241968A4F2}" type="slidenum">
              <a:rPr lang="en-AU" smtClean="0"/>
              <a:pPr/>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7DF71-9097-490F-81E9-629A261021C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56F5DB4-8F8F-4728-93C9-D2FF2028B5C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CFC0CDC-1F93-46DA-B607-742DBB53E985}"/>
              </a:ext>
            </a:extLst>
          </p:cNvPr>
          <p:cNvSpPr>
            <a:spLocks noGrp="1"/>
          </p:cNvSpPr>
          <p:nvPr>
            <p:ph type="sldNum" sz="quarter" idx="12"/>
          </p:nvPr>
        </p:nvSpPr>
        <p:spPr/>
        <p:txBody>
          <a:bodyPr/>
          <a:lstStyle>
            <a:lvl1pPr>
              <a:defRPr/>
            </a:lvl1pPr>
          </a:lstStyle>
          <a:p>
            <a:fld id="{9527ACF2-C4B1-418D-A96B-65B6E533AAAF}" type="slidenum">
              <a:rPr lang="en-US" altLang="en-US"/>
              <a:pPr/>
              <a:t>‹#›</a:t>
            </a:fld>
            <a:endParaRPr lang="en-US" altLang="en-US"/>
          </a:p>
        </p:txBody>
      </p:sp>
    </p:spTree>
    <p:extLst>
      <p:ext uri="{BB962C8B-B14F-4D97-AF65-F5344CB8AC3E}">
        <p14:creationId xmlns:p14="http://schemas.microsoft.com/office/powerpoint/2010/main" val="33347879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D4F1-0520-4E79-9B95-EBFF016D1D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E51A9A3-0495-4CCE-9CFC-769F02FDB4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A7406C0-4C70-4C68-9B4B-4F65726A16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48EEC-2AB0-4801-8455-F3C21C6D5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642D05-DD31-434C-A9E4-89674FF951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91E4D3-07BD-462A-91D3-9C58A9970041}"/>
              </a:ext>
            </a:extLst>
          </p:cNvPr>
          <p:cNvSpPr>
            <a:spLocks noGrp="1"/>
          </p:cNvSpPr>
          <p:nvPr>
            <p:ph type="sldNum" sz="quarter" idx="12"/>
          </p:nvPr>
        </p:nvSpPr>
        <p:spPr/>
        <p:txBody>
          <a:bodyPr/>
          <a:lstStyle>
            <a:lvl1pPr>
              <a:defRPr/>
            </a:lvl1pPr>
          </a:lstStyle>
          <a:p>
            <a:fld id="{6ACBE65E-2A3D-44A9-AFA1-99FAF485EB7A}" type="slidenum">
              <a:rPr lang="en-US" altLang="en-US"/>
              <a:pPr/>
              <a:t>‹#›</a:t>
            </a:fld>
            <a:endParaRPr lang="en-US" altLang="en-US"/>
          </a:p>
        </p:txBody>
      </p:sp>
    </p:spTree>
    <p:extLst>
      <p:ext uri="{BB962C8B-B14F-4D97-AF65-F5344CB8AC3E}">
        <p14:creationId xmlns:p14="http://schemas.microsoft.com/office/powerpoint/2010/main" val="31263052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1853-013D-46A5-9778-EC716307323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43E40B0-A160-45AB-8911-677CF8007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C210C6B-9ECD-4F9A-9091-99A6D60BA8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C6D13-6D3D-4E70-9F5E-3725410648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20A2EE-8939-44E4-ABD3-DB537FFC719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420DD4-033F-4827-890D-060679F4504F}"/>
              </a:ext>
            </a:extLst>
          </p:cNvPr>
          <p:cNvSpPr>
            <a:spLocks noGrp="1"/>
          </p:cNvSpPr>
          <p:nvPr>
            <p:ph type="sldNum" sz="quarter" idx="12"/>
          </p:nvPr>
        </p:nvSpPr>
        <p:spPr/>
        <p:txBody>
          <a:bodyPr/>
          <a:lstStyle>
            <a:lvl1pPr>
              <a:defRPr/>
            </a:lvl1pPr>
          </a:lstStyle>
          <a:p>
            <a:fld id="{F64DC894-FE05-433B-A5F2-A9F86E50E086}" type="slidenum">
              <a:rPr lang="en-US" altLang="en-US"/>
              <a:pPr/>
              <a:t>‹#›</a:t>
            </a:fld>
            <a:endParaRPr lang="en-US" altLang="en-US"/>
          </a:p>
        </p:txBody>
      </p:sp>
    </p:spTree>
    <p:extLst>
      <p:ext uri="{BB962C8B-B14F-4D97-AF65-F5344CB8AC3E}">
        <p14:creationId xmlns:p14="http://schemas.microsoft.com/office/powerpoint/2010/main" val="34368320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8216-A556-4999-BEFC-58DAD031001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6E6483-C7C6-4E76-AB85-3BA31556C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C04770-9EE4-435A-9C3F-C94E20EB24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6CBEB1-B6CB-4954-BC1E-43FABAAAC6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45E7B2-0C98-451A-87A8-A21BA4608B44}"/>
              </a:ext>
            </a:extLst>
          </p:cNvPr>
          <p:cNvSpPr>
            <a:spLocks noGrp="1"/>
          </p:cNvSpPr>
          <p:nvPr>
            <p:ph type="sldNum" sz="quarter" idx="12"/>
          </p:nvPr>
        </p:nvSpPr>
        <p:spPr/>
        <p:txBody>
          <a:bodyPr/>
          <a:lstStyle>
            <a:lvl1pPr>
              <a:defRPr/>
            </a:lvl1pPr>
          </a:lstStyle>
          <a:p>
            <a:fld id="{CED8CE3C-8600-4BE6-A26C-E4D63896A28B}" type="slidenum">
              <a:rPr lang="en-US" altLang="en-US"/>
              <a:pPr/>
              <a:t>‹#›</a:t>
            </a:fld>
            <a:endParaRPr lang="en-US" altLang="en-US"/>
          </a:p>
        </p:txBody>
      </p:sp>
    </p:spTree>
    <p:extLst>
      <p:ext uri="{BB962C8B-B14F-4D97-AF65-F5344CB8AC3E}">
        <p14:creationId xmlns:p14="http://schemas.microsoft.com/office/powerpoint/2010/main" val="30347285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76998-DE58-4E5D-8F1E-B676E720AB1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EF7D991-D65F-467E-9739-E9CD8098408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FA9A91-D40D-4A89-9A2C-53E72619EC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3980A9-4046-44E7-BC4E-08A8948311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8DC906-7891-40D1-BE22-EFDBB45DAC03}"/>
              </a:ext>
            </a:extLst>
          </p:cNvPr>
          <p:cNvSpPr>
            <a:spLocks noGrp="1"/>
          </p:cNvSpPr>
          <p:nvPr>
            <p:ph type="sldNum" sz="quarter" idx="12"/>
          </p:nvPr>
        </p:nvSpPr>
        <p:spPr/>
        <p:txBody>
          <a:bodyPr/>
          <a:lstStyle>
            <a:lvl1pPr>
              <a:defRPr/>
            </a:lvl1pPr>
          </a:lstStyle>
          <a:p>
            <a:fld id="{BD2FFFE1-DBA4-43A3-90D9-67D106A78AED}" type="slidenum">
              <a:rPr lang="en-US" altLang="en-US"/>
              <a:pPr/>
              <a:t>‹#›</a:t>
            </a:fld>
            <a:endParaRPr lang="en-US" altLang="en-US"/>
          </a:p>
        </p:txBody>
      </p:sp>
    </p:spTree>
    <p:extLst>
      <p:ext uri="{BB962C8B-B14F-4D97-AF65-F5344CB8AC3E}">
        <p14:creationId xmlns:p14="http://schemas.microsoft.com/office/powerpoint/2010/main" val="353026856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AFC9-D243-4F7E-9802-B9FF365A2524}"/>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219DAD-9490-40C2-8AA8-FC047B009EB0}"/>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4CA58C5-41B7-409B-9964-C4E68CC72284}"/>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5C14207-18AB-4EE1-A9BF-7BB22D34B6F8}"/>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8743523B-633F-4D7A-8D24-C194BA7AC5A5}"/>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D497788-6577-401B-ACC5-D2FB20BFCBB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46A7202-2D0D-454F-BEE7-A983C853E0CD}"/>
              </a:ext>
            </a:extLst>
          </p:cNvPr>
          <p:cNvSpPr>
            <a:spLocks noGrp="1"/>
          </p:cNvSpPr>
          <p:nvPr>
            <p:ph type="sldNum" sz="quarter" idx="12"/>
          </p:nvPr>
        </p:nvSpPr>
        <p:spPr>
          <a:xfrm>
            <a:off x="6553200" y="6245225"/>
            <a:ext cx="2133600" cy="476250"/>
          </a:xfrm>
        </p:spPr>
        <p:txBody>
          <a:bodyPr/>
          <a:lstStyle>
            <a:lvl1pPr>
              <a:defRPr/>
            </a:lvl1pPr>
          </a:lstStyle>
          <a:p>
            <a:fld id="{77ABCCFA-863D-4C22-93F4-611ADCEC8BA1}" type="slidenum">
              <a:rPr lang="en-US" altLang="en-US"/>
              <a:pPr/>
              <a:t>‹#›</a:t>
            </a:fld>
            <a:endParaRPr lang="en-US" altLang="en-US"/>
          </a:p>
        </p:txBody>
      </p:sp>
    </p:spTree>
    <p:extLst>
      <p:ext uri="{BB962C8B-B14F-4D97-AF65-F5344CB8AC3E}">
        <p14:creationId xmlns:p14="http://schemas.microsoft.com/office/powerpoint/2010/main" val="25573530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B6A-F6E7-4281-97EE-A454F83A10DD}"/>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CE0A9F-8B59-49B5-A816-57E0E6A4264F}"/>
              </a:ext>
            </a:extLst>
          </p:cNvPr>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9C5C41-63E4-47C9-A276-6AD55C32593C}"/>
              </a:ext>
            </a:extLst>
          </p:cNvPr>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564EB5-3903-458B-9A84-B7D900199E22}"/>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AEE751C-D394-4904-912F-37F8B923076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714C9-ED66-45C3-96DF-54FBDD963AE9}"/>
              </a:ext>
            </a:extLst>
          </p:cNvPr>
          <p:cNvSpPr>
            <a:spLocks noGrp="1"/>
          </p:cNvSpPr>
          <p:nvPr>
            <p:ph type="sldNum" sz="quarter" idx="12"/>
          </p:nvPr>
        </p:nvSpPr>
        <p:spPr>
          <a:xfrm>
            <a:off x="6553200" y="6245225"/>
            <a:ext cx="2133600" cy="476250"/>
          </a:xfrm>
        </p:spPr>
        <p:txBody>
          <a:bodyPr/>
          <a:lstStyle>
            <a:lvl1pPr>
              <a:defRPr/>
            </a:lvl1pPr>
          </a:lstStyle>
          <a:p>
            <a:fld id="{B62AFBEA-CBE2-4632-9BBE-A34732DDCB00}" type="slidenum">
              <a:rPr lang="en-US" altLang="en-US"/>
              <a:pPr/>
              <a:t>‹#›</a:t>
            </a:fld>
            <a:endParaRPr lang="en-US" altLang="en-US"/>
          </a:p>
        </p:txBody>
      </p:sp>
    </p:spTree>
    <p:extLst>
      <p:ext uri="{BB962C8B-B14F-4D97-AF65-F5344CB8AC3E}">
        <p14:creationId xmlns:p14="http://schemas.microsoft.com/office/powerpoint/2010/main" val="7478313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7FB7-FAAC-4453-AD87-F580A318728F}"/>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34ED32-5C01-4804-9CCF-BC2E6EE0261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6D83B3-8000-4459-AAD6-87D7DE520AE2}"/>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70D548-5427-48F2-9E46-FDDAF5BF15E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DDE4AA-688C-489E-9709-6A0AF8884DF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131231-A592-4425-9325-28DA27D2A8E2}"/>
              </a:ext>
            </a:extLst>
          </p:cNvPr>
          <p:cNvSpPr>
            <a:spLocks noGrp="1"/>
          </p:cNvSpPr>
          <p:nvPr>
            <p:ph type="sldNum" sz="quarter" idx="12"/>
          </p:nvPr>
        </p:nvSpPr>
        <p:spPr>
          <a:xfrm>
            <a:off x="6553200" y="6245225"/>
            <a:ext cx="2133600" cy="476250"/>
          </a:xfrm>
        </p:spPr>
        <p:txBody>
          <a:bodyPr/>
          <a:lstStyle>
            <a:lvl1pPr>
              <a:defRPr/>
            </a:lvl1pPr>
          </a:lstStyle>
          <a:p>
            <a:fld id="{13D0F714-FE87-4A95-AEE2-348AC67DE595}" type="slidenum">
              <a:rPr lang="en-US" altLang="en-US"/>
              <a:pPr/>
              <a:t>‹#›</a:t>
            </a:fld>
            <a:endParaRPr lang="en-US" altLang="en-US"/>
          </a:p>
        </p:txBody>
      </p:sp>
    </p:spTree>
    <p:extLst>
      <p:ext uri="{BB962C8B-B14F-4D97-AF65-F5344CB8AC3E}">
        <p14:creationId xmlns:p14="http://schemas.microsoft.com/office/powerpoint/2010/main" val="418954419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215-4E3A-4AC3-B6CC-C1963732CAB0}"/>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A5F292-FCD9-4278-A966-EA028670F6DA}"/>
              </a:ext>
            </a:extLst>
          </p:cNvPr>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90668F-A04D-413E-83E2-5C7623F3D75A}"/>
              </a:ext>
            </a:extLst>
          </p:cNvPr>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553C64-40B3-4520-A1ED-78B96C6A39C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38CC76-CC62-4C3F-91CF-0ABD10C8DC6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1C1266-955A-42EC-9296-6BDB0746306E}"/>
              </a:ext>
            </a:extLst>
          </p:cNvPr>
          <p:cNvSpPr>
            <a:spLocks noGrp="1"/>
          </p:cNvSpPr>
          <p:nvPr>
            <p:ph type="sldNum" sz="quarter" idx="12"/>
          </p:nvPr>
        </p:nvSpPr>
        <p:spPr>
          <a:xfrm>
            <a:off x="6553200" y="6245225"/>
            <a:ext cx="2133600" cy="476250"/>
          </a:xfrm>
        </p:spPr>
        <p:txBody>
          <a:bodyPr/>
          <a:lstStyle>
            <a:lvl1pPr>
              <a:defRPr/>
            </a:lvl1pPr>
          </a:lstStyle>
          <a:p>
            <a:fld id="{42C40E78-7B47-42F5-A588-EA3C2C1F871A}" type="slidenum">
              <a:rPr lang="en-US" altLang="en-US"/>
              <a:pPr/>
              <a:t>‹#›</a:t>
            </a:fld>
            <a:endParaRPr lang="en-US" altLang="en-US"/>
          </a:p>
        </p:txBody>
      </p:sp>
    </p:spTree>
    <p:extLst>
      <p:ext uri="{BB962C8B-B14F-4D97-AF65-F5344CB8AC3E}">
        <p14:creationId xmlns:p14="http://schemas.microsoft.com/office/powerpoint/2010/main" val="6229415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B491-F0BE-4C13-94FC-AB6F720B82AC}"/>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AB6B126-1C19-408C-9607-A6BD4E16AA58}"/>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20930A2-0EA0-457E-B501-5ACBBC1D1BA3}"/>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A50D9E-75FA-44AF-85CE-838C7926E8B3}"/>
              </a:ext>
            </a:extLst>
          </p:cNvPr>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A0BADB8E-FA7F-41B1-829F-19E1A770B0D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30FD592-65F3-4936-BF00-EE26F72C9DE9}"/>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08460EB-7652-4D59-8F79-35022F8DED68}"/>
              </a:ext>
            </a:extLst>
          </p:cNvPr>
          <p:cNvSpPr>
            <a:spLocks noGrp="1"/>
          </p:cNvSpPr>
          <p:nvPr>
            <p:ph type="sldNum" sz="quarter" idx="12"/>
          </p:nvPr>
        </p:nvSpPr>
        <p:spPr>
          <a:xfrm>
            <a:off x="6553200" y="6245225"/>
            <a:ext cx="2133600" cy="476250"/>
          </a:xfrm>
        </p:spPr>
        <p:txBody>
          <a:bodyPr/>
          <a:lstStyle>
            <a:lvl1pPr>
              <a:defRPr/>
            </a:lvl1pPr>
          </a:lstStyle>
          <a:p>
            <a:fld id="{F9132486-9717-41FD-AA4C-6AC3327E62BE}" type="slidenum">
              <a:rPr lang="en-US" altLang="en-US"/>
              <a:pPr/>
              <a:t>‹#›</a:t>
            </a:fld>
            <a:endParaRPr lang="en-US" altLang="en-US"/>
          </a:p>
        </p:txBody>
      </p:sp>
    </p:spTree>
    <p:extLst>
      <p:ext uri="{BB962C8B-B14F-4D97-AF65-F5344CB8AC3E}">
        <p14:creationId xmlns:p14="http://schemas.microsoft.com/office/powerpoint/2010/main" val="26167338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AU"/>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E7FD-0D3E-4879-8F77-B357077284A2}"/>
              </a:ext>
            </a:extLst>
          </p:cNvPr>
          <p:cNvSpPr>
            <a:spLocks noGrp="1"/>
          </p:cNvSpPr>
          <p:nvPr>
            <p:ph type="title" sz="quarter"/>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2CF04F-C4C1-4C7F-BDC2-B230472F37B4}"/>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DB07396-4DBD-49C9-B400-80BE9B6DE3D7}"/>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a:extLst>
              <a:ext uri="{FF2B5EF4-FFF2-40B4-BE49-F238E27FC236}">
                <a16:creationId xmlns:a16="http://schemas.microsoft.com/office/drawing/2014/main" id="{46B1BAA3-CBAD-4F09-B28B-BCD1DA601762}"/>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a:extLst>
              <a:ext uri="{FF2B5EF4-FFF2-40B4-BE49-F238E27FC236}">
                <a16:creationId xmlns:a16="http://schemas.microsoft.com/office/drawing/2014/main" id="{8B9C2516-FC9A-4C88-AC44-AB88DCE740EC}"/>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70B32F9-BF1E-4539-96AE-6829A729433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C7FE65B-65F7-4E8B-BF1B-B7267B14888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1727D62-5260-4094-A44C-58B385A9F682}"/>
              </a:ext>
            </a:extLst>
          </p:cNvPr>
          <p:cNvSpPr>
            <a:spLocks noGrp="1"/>
          </p:cNvSpPr>
          <p:nvPr>
            <p:ph type="sldNum" sz="quarter" idx="12"/>
          </p:nvPr>
        </p:nvSpPr>
        <p:spPr>
          <a:xfrm>
            <a:off x="6553200" y="6245225"/>
            <a:ext cx="2133600" cy="476250"/>
          </a:xfrm>
        </p:spPr>
        <p:txBody>
          <a:bodyPr/>
          <a:lstStyle>
            <a:lvl1pPr>
              <a:defRPr/>
            </a:lvl1pPr>
          </a:lstStyle>
          <a:p>
            <a:fld id="{8A664384-6353-4FCB-9DB4-2CF051ECF9F4}" type="slidenum">
              <a:rPr lang="en-US" altLang="en-US"/>
              <a:pPr/>
              <a:t>‹#›</a:t>
            </a:fld>
            <a:endParaRPr lang="en-US" altLang="en-US"/>
          </a:p>
        </p:txBody>
      </p:sp>
    </p:spTree>
    <p:extLst>
      <p:ext uri="{BB962C8B-B14F-4D97-AF65-F5344CB8AC3E}">
        <p14:creationId xmlns:p14="http://schemas.microsoft.com/office/powerpoint/2010/main" val="36894975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52A85D-3DA0-4F07-9468-23241968A4F2}" type="slidenum">
              <a:rPr lang="en-AU" smtClean="0"/>
              <a:pPr/>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8" name="Footer Placeholder 7"/>
          <p:cNvSpPr>
            <a:spLocks noGrp="1"/>
          </p:cNvSpPr>
          <p:nvPr>
            <p:ph type="ftr" sz="quarter" idx="11"/>
          </p:nvPr>
        </p:nvSpPr>
        <p:spPr>
          <a:xfrm>
            <a:off x="304800" y="6409944"/>
            <a:ext cx="3581400" cy="365760"/>
          </a:xfr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52A85D-3DA0-4F07-9468-23241968A4F2}" type="slidenum">
              <a:rPr lang="en-AU" smtClean="0"/>
              <a:pPr/>
              <a:t>‹#›</a:t>
            </a:fld>
            <a:endParaRPr lang="en-AU"/>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1252A85D-3DA0-4F07-9468-23241968A4F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52A85D-3DA0-4F07-9468-23241968A4F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a:xfrm>
            <a:off x="301752" y="6410848"/>
            <a:ext cx="3383280" cy="365760"/>
          </a:xfrm>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252A85D-3DA0-4F07-9468-23241968A4F2}" type="slidenum">
              <a:rPr lang="en-AU" smtClean="0"/>
              <a:pPr/>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a:xfrm>
            <a:off x="301752" y="6410848"/>
            <a:ext cx="3584448" cy="36576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0AE67A-1AF1-44EA-A367-A6B0429DF932}" type="datetimeFigureOut">
              <a:rPr lang="en-AU" smtClean="0"/>
              <a:pPr/>
              <a:t>10/08/2021</a:t>
            </a:fld>
            <a:endParaRPr lang="en-A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A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52A85D-3DA0-4F07-9468-23241968A4F2}" type="slidenum">
              <a:rPr lang="en-AU" smtClean="0"/>
              <a:pPr/>
              <a:t>‹#›</a:t>
            </a:fld>
            <a:endParaRPr lang="en-A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3C32ECA-D744-4691-9B5F-DA0B27CF7B3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5539" name="Rectangle 3">
            <a:extLst>
              <a:ext uri="{FF2B5EF4-FFF2-40B4-BE49-F238E27FC236}">
                <a16:creationId xmlns:a16="http://schemas.microsoft.com/office/drawing/2014/main" id="{1CA99961-0EFE-41E5-A70E-8285023C13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0" name="Rectangle 4">
            <a:extLst>
              <a:ext uri="{FF2B5EF4-FFF2-40B4-BE49-F238E27FC236}">
                <a16:creationId xmlns:a16="http://schemas.microsoft.com/office/drawing/2014/main" id="{ACF4028D-2F30-47FC-B44F-7C2032A0A9A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5541" name="Rectangle 5">
            <a:extLst>
              <a:ext uri="{FF2B5EF4-FFF2-40B4-BE49-F238E27FC236}">
                <a16:creationId xmlns:a16="http://schemas.microsoft.com/office/drawing/2014/main" id="{0E2494C1-9145-4908-B0F7-572F2FF6A02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5542" name="Rectangle 6">
            <a:extLst>
              <a:ext uri="{FF2B5EF4-FFF2-40B4-BE49-F238E27FC236}">
                <a16:creationId xmlns:a16="http://schemas.microsoft.com/office/drawing/2014/main" id="{AC3707AD-E7C0-474B-B1AF-72D6BD4DED5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B40765-9C25-46E1-882B-08A7648D73EA}" type="slidenum">
              <a:rPr lang="en-US" altLang="en-US"/>
              <a:pPr/>
              <a:t>‹#›</a:t>
            </a:fld>
            <a:endParaRPr lang="en-US" altLang="en-US"/>
          </a:p>
        </p:txBody>
      </p:sp>
    </p:spTree>
    <p:extLst>
      <p:ext uri="{BB962C8B-B14F-4D97-AF65-F5344CB8AC3E}">
        <p14:creationId xmlns:p14="http://schemas.microsoft.com/office/powerpoint/2010/main" val="23738380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gtEl>
                                        <p:attrNameLst>
                                          <p:attrName>style.visibility</p:attrName>
                                        </p:attrNameLst>
                                      </p:cBhvr>
                                      <p:to>
                                        <p:strVal val="visible"/>
                                      </p:to>
                                    </p:set>
                                    <p:animEffect transition="in" filter="fade">
                                      <p:cBhvr>
                                        <p:cTn id="10" dur="2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tmplLst>
          <p:tmpl>
            <p:tnLst>
              <p:par>
                <p:cTn presetID="10"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2000"/>
                        <p:tgtEl>
                          <p:spTgt spid="65539"/>
                        </p:tgtEl>
                      </p:cBhvr>
                    </p:animEffec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906" y="260648"/>
            <a:ext cx="461536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UNIT 4</a:t>
            </a:r>
            <a:r>
              <a:rPr lang="en-US" sz="5400" b="1" cap="none" spc="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 Human </a:t>
            </a:r>
          </a:p>
          <a:p>
            <a:pPr algn="ctr"/>
            <a:r>
              <a:rPr lang="en-US" sz="5400" b="1" cap="none" spc="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Biology</a:t>
            </a:r>
          </a:p>
        </p:txBody>
      </p:sp>
      <p:sp>
        <p:nvSpPr>
          <p:cNvPr id="5" name="Rectangle 4"/>
          <p:cNvSpPr/>
          <p:nvPr/>
        </p:nvSpPr>
        <p:spPr>
          <a:xfrm>
            <a:off x="1629762" y="2967335"/>
            <a:ext cx="5884496"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rPr>
              <a:t>Chapter 12– </a:t>
            </a:r>
          </a:p>
          <a:p>
            <a:pPr algn="ctr"/>
            <a:r>
              <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rPr>
              <a:t>Evolutionary Trends</a:t>
            </a:r>
          </a:p>
          <a:p>
            <a:pPr algn="ctr"/>
            <a:r>
              <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rPr>
              <a:t>In Hominids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A034-0AE7-404F-AC78-E317B9ECCEFA}"/>
              </a:ext>
            </a:extLst>
          </p:cNvPr>
          <p:cNvSpPr>
            <a:spLocks noGrp="1"/>
          </p:cNvSpPr>
          <p:nvPr>
            <p:ph type="title"/>
          </p:nvPr>
        </p:nvSpPr>
        <p:spPr/>
        <p:txBody>
          <a:bodyPr/>
          <a:lstStyle/>
          <a:p>
            <a:r>
              <a:rPr lang="en-US" dirty="0"/>
              <a:t>Position of foramen magnum</a:t>
            </a:r>
            <a:endParaRPr lang="en-AU" dirty="0"/>
          </a:p>
        </p:txBody>
      </p:sp>
      <p:pic>
        <p:nvPicPr>
          <p:cNvPr id="1026" name="Picture 2" descr="Image result for foramen magnum in skull of humans and apes">
            <a:extLst>
              <a:ext uri="{FF2B5EF4-FFF2-40B4-BE49-F238E27FC236}">
                <a16:creationId xmlns:a16="http://schemas.microsoft.com/office/drawing/2014/main" id="{99983C33-C89F-4EA4-B0F0-8F65F9472BC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752" y="1556792"/>
            <a:ext cx="33337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amen magnum in skull of humans and apes">
            <a:extLst>
              <a:ext uri="{FF2B5EF4-FFF2-40B4-BE49-F238E27FC236}">
                <a16:creationId xmlns:a16="http://schemas.microsoft.com/office/drawing/2014/main" id="{A1C89B2C-7359-4774-807A-34D3ABB5D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656" y="1484784"/>
            <a:ext cx="472961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ramen magnum in skull of humans and apes">
            <a:extLst>
              <a:ext uri="{FF2B5EF4-FFF2-40B4-BE49-F238E27FC236}">
                <a16:creationId xmlns:a16="http://schemas.microsoft.com/office/drawing/2014/main" id="{04C03014-423B-42BF-B1AB-2ABB0CCF1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 y="4005064"/>
            <a:ext cx="406902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78D5-B969-4E10-A4CF-9A7EF798438E}"/>
              </a:ext>
            </a:extLst>
          </p:cNvPr>
          <p:cNvSpPr>
            <a:spLocks noGrp="1"/>
          </p:cNvSpPr>
          <p:nvPr>
            <p:ph type="title"/>
          </p:nvPr>
        </p:nvSpPr>
        <p:spPr/>
        <p:txBody>
          <a:bodyPr/>
          <a:lstStyle/>
          <a:p>
            <a:r>
              <a:rPr lang="en-US" dirty="0"/>
              <a:t>Sagittal crest in gorilla skull</a:t>
            </a:r>
            <a:endParaRPr lang="en-AU" dirty="0"/>
          </a:p>
        </p:txBody>
      </p:sp>
      <p:pic>
        <p:nvPicPr>
          <p:cNvPr id="2050" name="Picture 2" descr="Image result for sagittal crest gorilla">
            <a:extLst>
              <a:ext uri="{FF2B5EF4-FFF2-40B4-BE49-F238E27FC236}">
                <a16:creationId xmlns:a16="http://schemas.microsoft.com/office/drawing/2014/main" id="{C0B68080-C50C-4D31-8E9C-C840FD078B1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3745" y="1670050"/>
            <a:ext cx="4476328" cy="2517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agittal crest gorilla">
            <a:extLst>
              <a:ext uri="{FF2B5EF4-FFF2-40B4-BE49-F238E27FC236}">
                <a16:creationId xmlns:a16="http://schemas.microsoft.com/office/drawing/2014/main" id="{1C93EC82-31FA-4A52-AECD-6634F7287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4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n.academic.ru/pictures/enwiki/66/Bristol.zoo.western.lowland.gorilla.arp.jpg"/>
          <p:cNvPicPr>
            <a:picLocks noChangeAspect="1" noChangeArrowheads="1"/>
          </p:cNvPicPr>
          <p:nvPr/>
        </p:nvPicPr>
        <p:blipFill>
          <a:blip r:embed="rId2" cstate="print"/>
          <a:srcRect/>
          <a:stretch>
            <a:fillRect/>
          </a:stretch>
        </p:blipFill>
        <p:spPr bwMode="auto">
          <a:xfrm>
            <a:off x="179513" y="188640"/>
            <a:ext cx="8784976" cy="6192687"/>
          </a:xfrm>
          <a:prstGeom prst="rect">
            <a:avLst/>
          </a:prstGeom>
          <a:noFill/>
        </p:spPr>
      </p:pic>
      <p:sp>
        <p:nvSpPr>
          <p:cNvPr id="3" name="Rectangle 2"/>
          <p:cNvSpPr/>
          <p:nvPr/>
        </p:nvSpPr>
        <p:spPr>
          <a:xfrm>
            <a:off x="323528" y="6381328"/>
            <a:ext cx="8568952" cy="307777"/>
          </a:xfrm>
          <a:prstGeom prst="rect">
            <a:avLst/>
          </a:prstGeom>
        </p:spPr>
        <p:txBody>
          <a:bodyPr wrap="square">
            <a:spAutoFit/>
          </a:bodyPr>
          <a:lstStyle/>
          <a:p>
            <a:r>
              <a:rPr lang="en-AU" sz="1400" dirty="0"/>
              <a:t>http://en.academic.ru/pictures/enwiki/66/Bristol.zoo.western.lowland.gorilla.arp.jpg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3788858"/>
          </a:xfrm>
          <a:prstGeom prst="rect">
            <a:avLst/>
          </a:prstGeom>
        </p:spPr>
        <p:txBody>
          <a:bodyPr wrap="square">
            <a:spAutoFit/>
          </a:bodyPr>
          <a:lstStyle/>
          <a:p>
            <a:pPr>
              <a:lnSpc>
                <a:spcPct val="150000"/>
              </a:lnSpc>
            </a:pPr>
            <a:endParaRPr lang="en-AU" b="1" dirty="0">
              <a:latin typeface="Amherst"/>
              <a:cs typeface="Amherst"/>
            </a:endParaRPr>
          </a:p>
          <a:p>
            <a:pPr>
              <a:lnSpc>
                <a:spcPct val="150000"/>
              </a:lnSpc>
            </a:pPr>
            <a:endParaRPr lang="en-AU" b="1" dirty="0">
              <a:latin typeface="Amherst"/>
              <a:cs typeface="Amherst"/>
            </a:endParaRPr>
          </a:p>
          <a:p>
            <a:pPr>
              <a:lnSpc>
                <a:spcPct val="150000"/>
              </a:lnSpc>
            </a:pPr>
            <a:r>
              <a:rPr lang="en-AU" b="1" dirty="0">
                <a:latin typeface="Amherst"/>
                <a:cs typeface="Amherst"/>
              </a:rPr>
              <a:t>2. Curvature of the spinal column (See next slide for diagram)</a:t>
            </a:r>
          </a:p>
          <a:p>
            <a:pPr>
              <a:lnSpc>
                <a:spcPct val="150000"/>
              </a:lnSpc>
              <a:buFont typeface="Arial" pitchFamily="34" charset="0"/>
              <a:buChar char="•"/>
            </a:pPr>
            <a:r>
              <a:rPr lang="en-AU" dirty="0">
                <a:latin typeface="Amherst"/>
                <a:cs typeface="Amherst"/>
              </a:rPr>
              <a:t>Humans have a </a:t>
            </a:r>
            <a:r>
              <a:rPr lang="en-AU" u="sng" dirty="0">
                <a:latin typeface="Amherst"/>
                <a:cs typeface="Amherst"/>
              </a:rPr>
              <a:t>double curvature</a:t>
            </a:r>
            <a:r>
              <a:rPr lang="en-AU" dirty="0">
                <a:latin typeface="Amherst"/>
                <a:cs typeface="Amherst"/>
              </a:rPr>
              <a:t> giving the spine an </a:t>
            </a:r>
            <a:r>
              <a:rPr lang="en-AU" u="sng" dirty="0">
                <a:latin typeface="Amherst"/>
                <a:cs typeface="Amherst"/>
              </a:rPr>
              <a:t>S-shape </a:t>
            </a:r>
            <a:r>
              <a:rPr lang="en-AU" dirty="0">
                <a:latin typeface="Amherst"/>
                <a:cs typeface="Amherst"/>
              </a:rPr>
              <a:t>(Apes’ C-shaped spine) that contributes to upright stance.  </a:t>
            </a:r>
          </a:p>
          <a:p>
            <a:pPr>
              <a:lnSpc>
                <a:spcPct val="150000"/>
              </a:lnSpc>
              <a:buFont typeface="Arial" pitchFamily="34" charset="0"/>
              <a:buChar char="•"/>
            </a:pPr>
            <a:r>
              <a:rPr lang="en-AU" dirty="0">
                <a:latin typeface="Amherst"/>
                <a:cs typeface="Amherst"/>
              </a:rPr>
              <a:t>The vertebrae in the lower, or </a:t>
            </a:r>
            <a:r>
              <a:rPr lang="en-AU" b="1" u="sng" dirty="0">
                <a:latin typeface="Amherst"/>
                <a:cs typeface="Amherst"/>
              </a:rPr>
              <a:t>lumbar</a:t>
            </a:r>
            <a:r>
              <a:rPr lang="en-AU" dirty="0">
                <a:latin typeface="Amherst"/>
                <a:cs typeface="Amherst"/>
              </a:rPr>
              <a:t>, region (the small of the back) are wedge-shaped from front to back, thus forming a forward-jutting </a:t>
            </a:r>
            <a:r>
              <a:rPr lang="en-AU" b="1" u="sng" dirty="0">
                <a:latin typeface="Amherst"/>
                <a:cs typeface="Amherst"/>
              </a:rPr>
              <a:t>lumbar curve </a:t>
            </a:r>
            <a:r>
              <a:rPr lang="en-AU" dirty="0">
                <a:latin typeface="Amherst"/>
                <a:cs typeface="Amherst"/>
              </a:rPr>
              <a:t>– improves  body balance in the upright position – enables the head to balance on top of the neck. </a:t>
            </a:r>
          </a:p>
          <a:p>
            <a:pPr>
              <a:lnSpc>
                <a:spcPct val="150000"/>
              </a:lnSpc>
              <a:buFont typeface="Arial" pitchFamily="34" charset="0"/>
              <a:buChar char="•"/>
            </a:pPr>
            <a:r>
              <a:rPr lang="en-AU" b="1" dirty="0">
                <a:latin typeface="Amherst"/>
                <a:cs typeface="Amherst"/>
              </a:rPr>
              <a:t>Cervical curve</a:t>
            </a:r>
            <a:r>
              <a:rPr lang="en-AU" dirty="0">
                <a:latin typeface="Amherst"/>
                <a:cs typeface="Amherst"/>
              </a:rPr>
              <a:t> in the neck brings </a:t>
            </a:r>
            <a:r>
              <a:rPr lang="en-AU" u="sng" dirty="0">
                <a:latin typeface="Amherst"/>
                <a:cs typeface="Amherst"/>
              </a:rPr>
              <a:t>vertebral column </a:t>
            </a:r>
            <a:r>
              <a:rPr lang="en-AU" dirty="0">
                <a:latin typeface="Amherst"/>
                <a:cs typeface="Amherst"/>
              </a:rPr>
              <a:t>directly under centre of gravity of skull.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N0026024 wpl">
            <a:extLst>
              <a:ext uri="{FF2B5EF4-FFF2-40B4-BE49-F238E27FC236}">
                <a16:creationId xmlns:a16="http://schemas.microsoft.com/office/drawing/2014/main" id="{CC4915FA-C8B9-44FB-BEC0-DF96A8F2A3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08750" y="1268413"/>
            <a:ext cx="1117600"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03" name="Picture 3" descr="spine">
            <a:extLst>
              <a:ext uri="{FF2B5EF4-FFF2-40B4-BE49-F238E27FC236}">
                <a16:creationId xmlns:a16="http://schemas.microsoft.com/office/drawing/2014/main" id="{F51C3F90-31AE-4242-9FE7-460D7FF41EE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3575" y="5013325"/>
            <a:ext cx="3360738" cy="151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Freeform 4">
            <a:extLst>
              <a:ext uri="{FF2B5EF4-FFF2-40B4-BE49-F238E27FC236}">
                <a16:creationId xmlns:a16="http://schemas.microsoft.com/office/drawing/2014/main" id="{347313CE-4481-4977-819C-0205BF31AE10}"/>
              </a:ext>
            </a:extLst>
          </p:cNvPr>
          <p:cNvSpPr>
            <a:spLocks/>
          </p:cNvSpPr>
          <p:nvPr/>
        </p:nvSpPr>
        <p:spPr bwMode="auto">
          <a:xfrm>
            <a:off x="6948488" y="4508500"/>
            <a:ext cx="371475" cy="1441450"/>
          </a:xfrm>
          <a:custGeom>
            <a:avLst/>
            <a:gdLst>
              <a:gd name="T0" fmla="*/ 136 w 234"/>
              <a:gd name="T1" fmla="*/ 0 h 908"/>
              <a:gd name="T2" fmla="*/ 227 w 234"/>
              <a:gd name="T3" fmla="*/ 409 h 908"/>
              <a:gd name="T4" fmla="*/ 181 w 234"/>
              <a:gd name="T5" fmla="*/ 681 h 908"/>
              <a:gd name="T6" fmla="*/ 0 w 234"/>
              <a:gd name="T7" fmla="*/ 908 h 908"/>
            </a:gdLst>
            <a:ahLst/>
            <a:cxnLst>
              <a:cxn ang="0">
                <a:pos x="T0" y="T1"/>
              </a:cxn>
              <a:cxn ang="0">
                <a:pos x="T2" y="T3"/>
              </a:cxn>
              <a:cxn ang="0">
                <a:pos x="T4" y="T5"/>
              </a:cxn>
              <a:cxn ang="0">
                <a:pos x="T6" y="T7"/>
              </a:cxn>
            </a:cxnLst>
            <a:rect l="0" t="0" r="r" b="b"/>
            <a:pathLst>
              <a:path w="234" h="908">
                <a:moveTo>
                  <a:pt x="136" y="0"/>
                </a:moveTo>
                <a:cubicBezTo>
                  <a:pt x="136" y="0"/>
                  <a:pt x="220" y="296"/>
                  <a:pt x="227" y="409"/>
                </a:cubicBezTo>
                <a:cubicBezTo>
                  <a:pt x="234" y="522"/>
                  <a:pt x="219" y="598"/>
                  <a:pt x="181" y="681"/>
                </a:cubicBezTo>
                <a:cubicBezTo>
                  <a:pt x="143" y="764"/>
                  <a:pt x="38" y="861"/>
                  <a:pt x="0" y="908"/>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405" name="Text Box 5">
            <a:extLst>
              <a:ext uri="{FF2B5EF4-FFF2-40B4-BE49-F238E27FC236}">
                <a16:creationId xmlns:a16="http://schemas.microsoft.com/office/drawing/2014/main" id="{9013DE7C-89CF-4394-890E-5F3D66D4E10F}"/>
              </a:ext>
            </a:extLst>
          </p:cNvPr>
          <p:cNvSpPr txBox="1">
            <a:spLocks noChangeArrowheads="1"/>
          </p:cNvSpPr>
          <p:nvPr/>
        </p:nvSpPr>
        <p:spPr bwMode="auto">
          <a:xfrm>
            <a:off x="7667625" y="4868863"/>
            <a:ext cx="1296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Lumbar curve</a:t>
            </a:r>
          </a:p>
        </p:txBody>
      </p:sp>
      <p:pic>
        <p:nvPicPr>
          <p:cNvPr id="102406" name="Picture 6" descr="N0026060 wpl">
            <a:extLst>
              <a:ext uri="{FF2B5EF4-FFF2-40B4-BE49-F238E27FC236}">
                <a16:creationId xmlns:a16="http://schemas.microsoft.com/office/drawing/2014/main" id="{C10ADD02-7629-4441-A15D-23D6D6E13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68525"/>
            <a:ext cx="3887788" cy="2627313"/>
          </a:xfrm>
          <a:prstGeom prst="rect">
            <a:avLst/>
          </a:prstGeom>
          <a:noFill/>
          <a:extLst>
            <a:ext uri="{909E8E84-426E-40DD-AFC4-6F175D3DCCD1}">
              <a14:hiddenFill xmlns:a14="http://schemas.microsoft.com/office/drawing/2010/main">
                <a:solidFill>
                  <a:srgbClr val="FFFFFF"/>
                </a:solidFill>
              </a14:hiddenFill>
            </a:ext>
          </a:extLst>
        </p:spPr>
      </p:pic>
      <p:sp>
        <p:nvSpPr>
          <p:cNvPr id="102407" name="Text Box 7">
            <a:extLst>
              <a:ext uri="{FF2B5EF4-FFF2-40B4-BE49-F238E27FC236}">
                <a16:creationId xmlns:a16="http://schemas.microsoft.com/office/drawing/2014/main" id="{35D21D19-01AB-4AED-8168-ADE52BEB6DC9}"/>
              </a:ext>
            </a:extLst>
          </p:cNvPr>
          <p:cNvSpPr txBox="1">
            <a:spLocks noChangeArrowheads="1"/>
          </p:cNvSpPr>
          <p:nvPr/>
        </p:nvSpPr>
        <p:spPr bwMode="auto">
          <a:xfrm>
            <a:off x="395288" y="6381750"/>
            <a:ext cx="2879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Wellcome Photo Library</a:t>
            </a:r>
          </a:p>
        </p:txBody>
      </p:sp>
      <p:sp>
        <p:nvSpPr>
          <p:cNvPr id="102408" name="Text Box 8">
            <a:extLst>
              <a:ext uri="{FF2B5EF4-FFF2-40B4-BE49-F238E27FC236}">
                <a16:creationId xmlns:a16="http://schemas.microsoft.com/office/drawing/2014/main" id="{2E5FD8AA-20EF-438F-96AF-EE2B6492DA1E}"/>
              </a:ext>
            </a:extLst>
          </p:cNvPr>
          <p:cNvSpPr txBox="1">
            <a:spLocks noChangeArrowheads="1"/>
          </p:cNvSpPr>
          <p:nvPr/>
        </p:nvSpPr>
        <p:spPr bwMode="auto">
          <a:xfrm>
            <a:off x="250825" y="188913"/>
            <a:ext cx="59769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lumbar vertebrae become robust and the pelvis becomes short and bowl-shaped. Both structure are now load-bearing, carrying the weight of the upper body.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251520" y="332656"/>
            <a:ext cx="4730080" cy="5395118"/>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251520" y="5661248"/>
            <a:ext cx="4834880" cy="671511"/>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5220072" y="476672"/>
            <a:ext cx="3429000"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640960" cy="2862322"/>
          </a:xfrm>
          <a:prstGeom prst="rect">
            <a:avLst/>
          </a:prstGeom>
        </p:spPr>
        <p:txBody>
          <a:bodyPr wrap="square">
            <a:spAutoFit/>
          </a:bodyPr>
          <a:lstStyle/>
          <a:p>
            <a:r>
              <a:rPr lang="en-AU" b="1" dirty="0">
                <a:latin typeface="Amherst"/>
                <a:cs typeface="Amherst"/>
              </a:rPr>
              <a:t>3. The jaw</a:t>
            </a:r>
          </a:p>
          <a:p>
            <a:r>
              <a:rPr lang="en-AU" dirty="0">
                <a:latin typeface="Amherst"/>
                <a:cs typeface="Amherst"/>
              </a:rPr>
              <a:t>Apes have a protruding </a:t>
            </a:r>
            <a:r>
              <a:rPr lang="en-AU" i="1" dirty="0">
                <a:latin typeface="Amherst"/>
                <a:cs typeface="Amherst"/>
              </a:rPr>
              <a:t>(</a:t>
            </a:r>
            <a:r>
              <a:rPr lang="en-AU" i="1" u="sng" dirty="0">
                <a:latin typeface="Amherst"/>
                <a:cs typeface="Amherst"/>
              </a:rPr>
              <a:t>prognathic</a:t>
            </a:r>
            <a:r>
              <a:rPr lang="en-AU" i="1" dirty="0">
                <a:latin typeface="Amherst"/>
                <a:cs typeface="Amherst"/>
              </a:rPr>
              <a:t>) </a:t>
            </a:r>
            <a:r>
              <a:rPr lang="en-AU" dirty="0">
                <a:latin typeface="Amherst"/>
                <a:cs typeface="Amherst"/>
              </a:rPr>
              <a:t>jaw;  humans – facial profile is much flatter. </a:t>
            </a:r>
          </a:p>
          <a:p>
            <a:endParaRPr lang="en-AU" dirty="0">
              <a:latin typeface="Amherst"/>
              <a:cs typeface="Amherst"/>
            </a:endParaRPr>
          </a:p>
          <a:p>
            <a:r>
              <a:rPr lang="en-AU" dirty="0">
                <a:latin typeface="Amherst"/>
                <a:cs typeface="Amherst"/>
              </a:rPr>
              <a:t>During evolution, the </a:t>
            </a:r>
            <a:r>
              <a:rPr lang="en-AU" u="sng" dirty="0">
                <a:latin typeface="Amherst"/>
                <a:cs typeface="Amherst"/>
              </a:rPr>
              <a:t>size and protrusion</a:t>
            </a:r>
            <a:r>
              <a:rPr lang="en-AU" dirty="0">
                <a:latin typeface="Amherst"/>
                <a:cs typeface="Amherst"/>
              </a:rPr>
              <a:t> of the human jaw has gradually been reduced – allows the skull to balance on the top of the spine without the need for extra muscle. Weight in front of foramen magnum is approximately equal to weight at the back.</a:t>
            </a:r>
          </a:p>
          <a:p>
            <a:endParaRPr lang="en-AU" dirty="0">
              <a:latin typeface="Amherst"/>
              <a:cs typeface="Amherst"/>
            </a:endParaRPr>
          </a:p>
          <a:p>
            <a:endParaRPr lang="en-AU" dirty="0">
              <a:latin typeface="Amherst"/>
              <a:cs typeface="Amherst"/>
            </a:endParaRPr>
          </a:p>
          <a:p>
            <a:endParaRPr lang="en-AU" dirty="0">
              <a:latin typeface="Amherst"/>
              <a:cs typeface="Amherst"/>
            </a:endParaRPr>
          </a:p>
          <a:p>
            <a:endParaRPr lang="en-AU" dirty="0">
              <a:latin typeface="Amherst"/>
              <a:cs typeface="Amherst"/>
            </a:endParaRPr>
          </a:p>
        </p:txBody>
      </p:sp>
      <p:sp>
        <p:nvSpPr>
          <p:cNvPr id="3" name="Rectangle 2"/>
          <p:cNvSpPr/>
          <p:nvPr/>
        </p:nvSpPr>
        <p:spPr>
          <a:xfrm>
            <a:off x="179512" y="1628800"/>
            <a:ext cx="8784976" cy="2308324"/>
          </a:xfrm>
          <a:prstGeom prst="rect">
            <a:avLst/>
          </a:prstGeom>
        </p:spPr>
        <p:txBody>
          <a:bodyPr wrap="square">
            <a:spAutoFit/>
          </a:bodyPr>
          <a:lstStyle/>
          <a:p>
            <a:endParaRPr lang="en-AU" b="1" dirty="0">
              <a:latin typeface="Amherst"/>
              <a:cs typeface="Amherst"/>
            </a:endParaRPr>
          </a:p>
          <a:p>
            <a:endParaRPr lang="en-AU" b="1" dirty="0">
              <a:latin typeface="Amherst"/>
              <a:cs typeface="Amherst"/>
            </a:endParaRPr>
          </a:p>
          <a:p>
            <a:r>
              <a:rPr lang="en-AU" b="1" dirty="0">
                <a:latin typeface="Amherst"/>
                <a:cs typeface="Amherst"/>
              </a:rPr>
              <a:t>4. The pelvis</a:t>
            </a:r>
          </a:p>
          <a:p>
            <a:r>
              <a:rPr lang="en-AU" dirty="0">
                <a:latin typeface="Amherst"/>
                <a:cs typeface="Amherst"/>
              </a:rPr>
              <a:t>At its lower end, the vertebral column articulates with the pelvis – in humans is </a:t>
            </a:r>
            <a:r>
              <a:rPr lang="en-AU" u="sng" dirty="0">
                <a:latin typeface="Amherst"/>
                <a:cs typeface="Amherst"/>
              </a:rPr>
              <a:t>broader, shorter from top to bottom apes, and bowl-shaped</a:t>
            </a:r>
            <a:r>
              <a:rPr lang="en-AU" dirty="0">
                <a:latin typeface="Amherst"/>
                <a:cs typeface="Amherst"/>
              </a:rPr>
              <a:t> (Fig. 19.7) – supports the </a:t>
            </a:r>
            <a:r>
              <a:rPr lang="en-AU" u="sng" dirty="0">
                <a:latin typeface="Amherst"/>
                <a:cs typeface="Amherst"/>
              </a:rPr>
              <a:t>abdominal organs</a:t>
            </a:r>
            <a:r>
              <a:rPr lang="en-AU" dirty="0">
                <a:latin typeface="Amherst"/>
                <a:cs typeface="Amherst"/>
              </a:rPr>
              <a:t> during upright stance – in females – supports the </a:t>
            </a:r>
            <a:r>
              <a:rPr lang="en-AU" u="sng" dirty="0">
                <a:latin typeface="Amherst"/>
                <a:cs typeface="Amherst"/>
              </a:rPr>
              <a:t>developing foetus</a:t>
            </a:r>
            <a:r>
              <a:rPr lang="en-AU" dirty="0">
                <a:latin typeface="Amherst"/>
                <a:cs typeface="Amherst"/>
              </a:rPr>
              <a:t> during pregnancy – female pelvis tends to be slightly </a:t>
            </a:r>
            <a:r>
              <a:rPr lang="en-AU" u="sng" dirty="0">
                <a:latin typeface="Amherst"/>
                <a:cs typeface="Amherst"/>
              </a:rPr>
              <a:t>broader</a:t>
            </a:r>
            <a:r>
              <a:rPr lang="en-AU" dirty="0">
                <a:latin typeface="Amherst"/>
                <a:cs typeface="Amherst"/>
              </a:rPr>
              <a:t> than male’s to allow the passage of the infant at birth.</a:t>
            </a:r>
          </a:p>
        </p:txBody>
      </p:sp>
      <p:pic>
        <p:nvPicPr>
          <p:cNvPr id="21506" name="Picture 2"/>
          <p:cNvPicPr>
            <a:picLocks noChangeAspect="1" noChangeArrowheads="1"/>
          </p:cNvPicPr>
          <p:nvPr/>
        </p:nvPicPr>
        <p:blipFill>
          <a:blip r:embed="rId2" cstate="print"/>
          <a:srcRect/>
          <a:stretch>
            <a:fillRect/>
          </a:stretch>
        </p:blipFill>
        <p:spPr bwMode="auto">
          <a:xfrm>
            <a:off x="2627784" y="3789040"/>
            <a:ext cx="5242223" cy="253502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320px-Corset1908_017Fig1">
            <a:extLst>
              <a:ext uri="{FF2B5EF4-FFF2-40B4-BE49-F238E27FC236}">
                <a16:creationId xmlns:a16="http://schemas.microsoft.com/office/drawing/2014/main" id="{B3081CBC-6C55-4B83-9310-8AAF70F75BF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628775"/>
            <a:ext cx="2417762"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5" name="Picture 3" descr="800px-Escottimounted">
            <a:extLst>
              <a:ext uri="{FF2B5EF4-FFF2-40B4-BE49-F238E27FC236}">
                <a16:creationId xmlns:a16="http://schemas.microsoft.com/office/drawing/2014/main" id="{84F5DCE2-61C5-4E95-9FE8-844B6803BA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67175" y="2535238"/>
            <a:ext cx="4537075" cy="3108325"/>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6" name="Freeform 4">
            <a:extLst>
              <a:ext uri="{FF2B5EF4-FFF2-40B4-BE49-F238E27FC236}">
                <a16:creationId xmlns:a16="http://schemas.microsoft.com/office/drawing/2014/main" id="{D07EC419-0DC9-4127-BC4A-D8DE0F91291B}"/>
              </a:ext>
            </a:extLst>
          </p:cNvPr>
          <p:cNvSpPr>
            <a:spLocks/>
          </p:cNvSpPr>
          <p:nvPr/>
        </p:nvSpPr>
        <p:spPr bwMode="auto">
          <a:xfrm>
            <a:off x="1463675" y="3933825"/>
            <a:ext cx="404813" cy="2016125"/>
          </a:xfrm>
          <a:custGeom>
            <a:avLst/>
            <a:gdLst>
              <a:gd name="T0" fmla="*/ 189 w 255"/>
              <a:gd name="T1" fmla="*/ 1270 h 1270"/>
              <a:gd name="T2" fmla="*/ 8 w 255"/>
              <a:gd name="T3" fmla="*/ 1043 h 1270"/>
              <a:gd name="T4" fmla="*/ 240 w 255"/>
              <a:gd name="T5" fmla="*/ 680 h 1270"/>
              <a:gd name="T6" fmla="*/ 234 w 255"/>
              <a:gd name="T7" fmla="*/ 453 h 1270"/>
              <a:gd name="T8" fmla="*/ 220 w 255"/>
              <a:gd name="T9" fmla="*/ 421 h 1270"/>
              <a:gd name="T10" fmla="*/ 53 w 255"/>
              <a:gd name="T11" fmla="*/ 0 h 1270"/>
            </a:gdLst>
            <a:ahLst/>
            <a:cxnLst>
              <a:cxn ang="0">
                <a:pos x="T0" y="T1"/>
              </a:cxn>
              <a:cxn ang="0">
                <a:pos x="T2" y="T3"/>
              </a:cxn>
              <a:cxn ang="0">
                <a:pos x="T4" y="T5"/>
              </a:cxn>
              <a:cxn ang="0">
                <a:pos x="T6" y="T7"/>
              </a:cxn>
              <a:cxn ang="0">
                <a:pos x="T8" y="T9"/>
              </a:cxn>
              <a:cxn ang="0">
                <a:pos x="T10" y="T11"/>
              </a:cxn>
            </a:cxnLst>
            <a:rect l="0" t="0" r="r" b="b"/>
            <a:pathLst>
              <a:path w="255" h="1270">
                <a:moveTo>
                  <a:pt x="189" y="1270"/>
                </a:moveTo>
                <a:cubicBezTo>
                  <a:pt x="159" y="1232"/>
                  <a:pt x="0" y="1141"/>
                  <a:pt x="8" y="1043"/>
                </a:cubicBezTo>
                <a:cubicBezTo>
                  <a:pt x="8" y="945"/>
                  <a:pt x="202" y="778"/>
                  <a:pt x="240" y="680"/>
                </a:cubicBezTo>
                <a:cubicBezTo>
                  <a:pt x="255" y="604"/>
                  <a:pt x="225" y="530"/>
                  <a:pt x="234" y="453"/>
                </a:cubicBezTo>
                <a:cubicBezTo>
                  <a:pt x="239" y="410"/>
                  <a:pt x="250" y="496"/>
                  <a:pt x="220" y="421"/>
                </a:cubicBezTo>
                <a:cubicBezTo>
                  <a:pt x="190" y="346"/>
                  <a:pt x="88" y="88"/>
                  <a:pt x="53" y="0"/>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7" name="Line 5">
            <a:extLst>
              <a:ext uri="{FF2B5EF4-FFF2-40B4-BE49-F238E27FC236}">
                <a16:creationId xmlns:a16="http://schemas.microsoft.com/office/drawing/2014/main" id="{80510376-F84C-4F16-BC79-631B1E8E7C07}"/>
              </a:ext>
            </a:extLst>
          </p:cNvPr>
          <p:cNvSpPr>
            <a:spLocks noChangeShapeType="1"/>
          </p:cNvSpPr>
          <p:nvPr/>
        </p:nvSpPr>
        <p:spPr bwMode="auto">
          <a:xfrm>
            <a:off x="2051050" y="5013325"/>
            <a:ext cx="0" cy="1008063"/>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8" name="Line 6">
            <a:extLst>
              <a:ext uri="{FF2B5EF4-FFF2-40B4-BE49-F238E27FC236}">
                <a16:creationId xmlns:a16="http://schemas.microsoft.com/office/drawing/2014/main" id="{9AE76552-E320-48EB-8509-4E5A25F7FA97}"/>
              </a:ext>
            </a:extLst>
          </p:cNvPr>
          <p:cNvSpPr>
            <a:spLocks noChangeShapeType="1"/>
          </p:cNvSpPr>
          <p:nvPr/>
        </p:nvSpPr>
        <p:spPr bwMode="auto">
          <a:xfrm>
            <a:off x="7740650" y="3213100"/>
            <a:ext cx="503238" cy="503238"/>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9" name="Text Box 7">
            <a:extLst>
              <a:ext uri="{FF2B5EF4-FFF2-40B4-BE49-F238E27FC236}">
                <a16:creationId xmlns:a16="http://schemas.microsoft.com/office/drawing/2014/main" id="{E8EA6C17-2CC8-4155-BCF2-99481FB04285}"/>
              </a:ext>
            </a:extLst>
          </p:cNvPr>
          <p:cNvSpPr txBox="1">
            <a:spLocks noChangeArrowheads="1"/>
          </p:cNvSpPr>
          <p:nvPr/>
        </p:nvSpPr>
        <p:spPr bwMode="auto">
          <a:xfrm>
            <a:off x="323850" y="4714875"/>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Lumbar curve</a:t>
            </a:r>
          </a:p>
        </p:txBody>
      </p:sp>
      <p:sp>
        <p:nvSpPr>
          <p:cNvPr id="100360" name="Text Box 8">
            <a:extLst>
              <a:ext uri="{FF2B5EF4-FFF2-40B4-BE49-F238E27FC236}">
                <a16:creationId xmlns:a16="http://schemas.microsoft.com/office/drawing/2014/main" id="{01234F9D-705C-4DEF-AB5A-7C228614C7CF}"/>
              </a:ext>
            </a:extLst>
          </p:cNvPr>
          <p:cNvSpPr txBox="1">
            <a:spLocks noChangeArrowheads="1"/>
          </p:cNvSpPr>
          <p:nvPr/>
        </p:nvSpPr>
        <p:spPr bwMode="auto">
          <a:xfrm>
            <a:off x="323850" y="260350"/>
            <a:ext cx="8388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 humans, a pronounced inward curve has developed in the lumbar region of the spine and the pelvis has been tilted into an upright position.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84976" cy="4801314"/>
          </a:xfrm>
          <a:prstGeom prst="rect">
            <a:avLst/>
          </a:prstGeom>
        </p:spPr>
        <p:txBody>
          <a:bodyPr wrap="square">
            <a:spAutoFit/>
          </a:bodyPr>
          <a:lstStyle/>
          <a:p>
            <a:r>
              <a:rPr lang="en-AU" b="1" dirty="0">
                <a:latin typeface="Amherst"/>
                <a:cs typeface="Amherst"/>
              </a:rPr>
              <a:t>The carrying angle</a:t>
            </a:r>
          </a:p>
          <a:p>
            <a:r>
              <a:rPr lang="en-AU" dirty="0">
                <a:latin typeface="Amherst"/>
                <a:cs typeface="Amherst"/>
              </a:rPr>
              <a:t>The shape and orientation of the pelvis results in the hip joint being directly under the trunk and head – allows </a:t>
            </a:r>
            <a:r>
              <a:rPr lang="en-AU" u="sng" dirty="0">
                <a:latin typeface="Amherst"/>
                <a:cs typeface="Amherst"/>
              </a:rPr>
              <a:t>weight of body to be transferred from pelvis to legs</a:t>
            </a:r>
            <a:r>
              <a:rPr lang="en-AU" dirty="0">
                <a:latin typeface="Amherst"/>
                <a:cs typeface="Amherst"/>
              </a:rPr>
              <a:t>. The </a:t>
            </a:r>
            <a:r>
              <a:rPr lang="en-AU" b="1" dirty="0">
                <a:latin typeface="Amherst"/>
                <a:cs typeface="Amherst"/>
              </a:rPr>
              <a:t>head</a:t>
            </a:r>
            <a:r>
              <a:rPr lang="en-AU" dirty="0">
                <a:latin typeface="Amherst"/>
                <a:cs typeface="Amherst"/>
              </a:rPr>
              <a:t> of the </a:t>
            </a:r>
            <a:r>
              <a:rPr lang="en-AU" b="1" dirty="0">
                <a:latin typeface="Amherst"/>
                <a:cs typeface="Amherst"/>
              </a:rPr>
              <a:t>femur</a:t>
            </a:r>
            <a:r>
              <a:rPr lang="en-AU" dirty="0">
                <a:latin typeface="Amherst"/>
                <a:cs typeface="Amherst"/>
              </a:rPr>
              <a:t> is large and fits into the </a:t>
            </a:r>
            <a:r>
              <a:rPr lang="en-AU" b="1" u="sng" dirty="0" err="1">
                <a:latin typeface="Amherst"/>
                <a:cs typeface="Amherst"/>
              </a:rPr>
              <a:t>acetabulum</a:t>
            </a:r>
            <a:r>
              <a:rPr lang="en-AU" dirty="0">
                <a:latin typeface="Amherst"/>
                <a:cs typeface="Amherst"/>
              </a:rPr>
              <a:t> (hip socket). Because the pelvis is broad, hip sockets are wide apart, but </a:t>
            </a:r>
            <a:r>
              <a:rPr lang="en-AU" u="sng" dirty="0">
                <a:latin typeface="Amherst"/>
                <a:cs typeface="Amherst"/>
              </a:rPr>
              <a:t>femurs tend to converge towards the knees</a:t>
            </a:r>
            <a:r>
              <a:rPr lang="en-AU" dirty="0">
                <a:latin typeface="Amherst"/>
                <a:cs typeface="Amherst"/>
              </a:rPr>
              <a:t> – forms an angle to the vertical, termed the </a:t>
            </a:r>
            <a:r>
              <a:rPr lang="en-AU" b="1" u="sng" dirty="0">
                <a:latin typeface="Amherst"/>
                <a:cs typeface="Amherst"/>
              </a:rPr>
              <a:t>carrying angle </a:t>
            </a:r>
            <a:r>
              <a:rPr lang="en-AU" dirty="0">
                <a:latin typeface="Amherst"/>
                <a:cs typeface="Amherst"/>
              </a:rPr>
              <a:t>(Fig. 19.8) – ensures that weight distribution remains </a:t>
            </a:r>
            <a:r>
              <a:rPr lang="en-AU" u="sng" dirty="0">
                <a:latin typeface="Amherst"/>
                <a:cs typeface="Amherst"/>
              </a:rPr>
              <a:t>close to central axis </a:t>
            </a:r>
            <a:r>
              <a:rPr lang="en-AU" dirty="0">
                <a:latin typeface="Amherst"/>
                <a:cs typeface="Amherst"/>
              </a:rPr>
              <a:t>of body when walking – allows for </a:t>
            </a:r>
            <a:r>
              <a:rPr lang="en-AU" u="sng" dirty="0">
                <a:latin typeface="Amherst"/>
                <a:cs typeface="Amherst"/>
              </a:rPr>
              <a:t>greater stability </a:t>
            </a:r>
            <a:r>
              <a:rPr lang="en-AU" dirty="0">
                <a:latin typeface="Amherst"/>
                <a:cs typeface="Amherst"/>
              </a:rPr>
              <a:t>when walking – each footstep follows a more or less straight line – allows for a </a:t>
            </a:r>
            <a:r>
              <a:rPr lang="en-AU" u="sng" dirty="0">
                <a:latin typeface="Amherst"/>
                <a:cs typeface="Amherst"/>
              </a:rPr>
              <a:t>striding gait </a:t>
            </a:r>
            <a:r>
              <a:rPr lang="en-AU" dirty="0">
                <a:latin typeface="Amherst"/>
                <a:cs typeface="Amherst"/>
              </a:rPr>
              <a:t>instead of swaying from side to side like gorillas or chimpanzees when walking on two legs. </a:t>
            </a:r>
          </a:p>
          <a:p>
            <a:endParaRPr lang="en-AU" dirty="0">
              <a:latin typeface="Amherst"/>
              <a:cs typeface="Amherst"/>
            </a:endParaRPr>
          </a:p>
          <a:p>
            <a:r>
              <a:rPr lang="en-AU" dirty="0">
                <a:latin typeface="Amherst"/>
                <a:cs typeface="Amherst"/>
              </a:rPr>
              <a:t>NOTE: </a:t>
            </a:r>
            <a:r>
              <a:rPr lang="en-AU" i="1" dirty="0">
                <a:latin typeface="Amherst"/>
                <a:cs typeface="Amherst"/>
              </a:rPr>
              <a:t>One feature not mentioned here is that the </a:t>
            </a:r>
            <a:r>
              <a:rPr lang="en-AU" i="1" dirty="0" err="1">
                <a:latin typeface="Amherst"/>
                <a:cs typeface="Amherst"/>
              </a:rPr>
              <a:t>acetabulae</a:t>
            </a:r>
            <a:r>
              <a:rPr lang="en-AU" i="1" dirty="0">
                <a:latin typeface="Amherst"/>
                <a:cs typeface="Amherst"/>
              </a:rPr>
              <a:t> of gorillas and chimpanzees are directed outwards at right angles to the midline of the body, whereas in humans, the </a:t>
            </a:r>
            <a:r>
              <a:rPr lang="en-AU" i="1" dirty="0" err="1">
                <a:latin typeface="Amherst"/>
                <a:cs typeface="Amherst"/>
              </a:rPr>
              <a:t>acetabulae</a:t>
            </a:r>
            <a:r>
              <a:rPr lang="en-AU" i="1" dirty="0">
                <a:latin typeface="Amherst"/>
                <a:cs typeface="Amherst"/>
              </a:rPr>
              <a:t> are directed outwards and downwards at an angle of about 45</a:t>
            </a:r>
            <a:r>
              <a:rPr lang="en-AU" i="1" baseline="30000" dirty="0">
                <a:latin typeface="Amherst"/>
                <a:cs typeface="Amherst"/>
              </a:rPr>
              <a:t>0</a:t>
            </a:r>
            <a:r>
              <a:rPr lang="en-AU" i="1" dirty="0">
                <a:latin typeface="Amherst"/>
                <a:cs typeface="Amherst"/>
              </a:rPr>
              <a:t> to the midline of the body.  This means the head of the femur for gorillas and chimpanzees is inserted at right angles and so the legs are parallel to the midline of the body creating the waddling gait as they walk.  In humans, the femurs angle in toward the midline and are so the knees are close to the midline when walking allowing for the striding gait. (See next slide)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IG 24b  14">
            <a:extLst>
              <a:ext uri="{FF2B5EF4-FFF2-40B4-BE49-F238E27FC236}">
                <a16:creationId xmlns:a16="http://schemas.microsoft.com/office/drawing/2014/main" id="{D0974D41-B96B-4E79-81C5-8C677F18F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2998787" cy="4967288"/>
          </a:xfrm>
          <a:prstGeom prst="rect">
            <a:avLst/>
          </a:prstGeom>
          <a:noFill/>
          <a:extLst>
            <a:ext uri="{909E8E84-426E-40DD-AFC4-6F175D3DCCD1}">
              <a14:hiddenFill xmlns:a14="http://schemas.microsoft.com/office/drawing/2010/main">
                <a:solidFill>
                  <a:srgbClr val="FFFFFF"/>
                </a:solidFill>
              </a14:hiddenFill>
            </a:ext>
          </a:extLst>
        </p:spPr>
      </p:pic>
      <p:sp>
        <p:nvSpPr>
          <p:cNvPr id="105475" name="Line 3">
            <a:extLst>
              <a:ext uri="{FF2B5EF4-FFF2-40B4-BE49-F238E27FC236}">
                <a16:creationId xmlns:a16="http://schemas.microsoft.com/office/drawing/2014/main" id="{3902F673-9C8D-4D6D-9D00-F521AD89D196}"/>
              </a:ext>
            </a:extLst>
          </p:cNvPr>
          <p:cNvSpPr>
            <a:spLocks noChangeShapeType="1"/>
          </p:cNvSpPr>
          <p:nvPr/>
        </p:nvSpPr>
        <p:spPr bwMode="auto">
          <a:xfrm>
            <a:off x="3851275" y="3141663"/>
            <a:ext cx="0" cy="2592387"/>
          </a:xfrm>
          <a:prstGeom prst="line">
            <a:avLst/>
          </a:prstGeom>
          <a:noFill/>
          <a:ln w="57150">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6" name="Line 4">
            <a:extLst>
              <a:ext uri="{FF2B5EF4-FFF2-40B4-BE49-F238E27FC236}">
                <a16:creationId xmlns:a16="http://schemas.microsoft.com/office/drawing/2014/main" id="{C7F3B388-EE4F-40B7-A8F8-9316423CD66D}"/>
              </a:ext>
            </a:extLst>
          </p:cNvPr>
          <p:cNvSpPr>
            <a:spLocks noChangeShapeType="1"/>
          </p:cNvSpPr>
          <p:nvPr/>
        </p:nvSpPr>
        <p:spPr bwMode="auto">
          <a:xfrm flipV="1">
            <a:off x="3851275" y="2060575"/>
            <a:ext cx="792163" cy="2952750"/>
          </a:xfrm>
          <a:prstGeom prst="line">
            <a:avLst/>
          </a:prstGeom>
          <a:noFill/>
          <a:ln w="57150">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7" name="Freeform 5">
            <a:extLst>
              <a:ext uri="{FF2B5EF4-FFF2-40B4-BE49-F238E27FC236}">
                <a16:creationId xmlns:a16="http://schemas.microsoft.com/office/drawing/2014/main" id="{4C5428BD-BEE7-4ACC-8115-222730F21243}"/>
              </a:ext>
            </a:extLst>
          </p:cNvPr>
          <p:cNvSpPr>
            <a:spLocks/>
          </p:cNvSpPr>
          <p:nvPr/>
        </p:nvSpPr>
        <p:spPr bwMode="auto">
          <a:xfrm>
            <a:off x="3851275" y="4508500"/>
            <a:ext cx="144463" cy="73025"/>
          </a:xfrm>
          <a:custGeom>
            <a:avLst/>
            <a:gdLst>
              <a:gd name="T0" fmla="*/ 0 w 181"/>
              <a:gd name="T1" fmla="*/ 91 h 91"/>
              <a:gd name="T2" fmla="*/ 91 w 181"/>
              <a:gd name="T3" fmla="*/ 0 h 91"/>
              <a:gd name="T4" fmla="*/ 181 w 181"/>
              <a:gd name="T5" fmla="*/ 91 h 91"/>
            </a:gdLst>
            <a:ahLst/>
            <a:cxnLst>
              <a:cxn ang="0">
                <a:pos x="T0" y="T1"/>
              </a:cxn>
              <a:cxn ang="0">
                <a:pos x="T2" y="T3"/>
              </a:cxn>
              <a:cxn ang="0">
                <a:pos x="T4" y="T5"/>
              </a:cxn>
            </a:cxnLst>
            <a:rect l="0" t="0" r="r" b="b"/>
            <a:pathLst>
              <a:path w="181" h="91">
                <a:moveTo>
                  <a:pt x="0" y="91"/>
                </a:moveTo>
                <a:cubicBezTo>
                  <a:pt x="30" y="45"/>
                  <a:pt x="61" y="0"/>
                  <a:pt x="91" y="0"/>
                </a:cubicBezTo>
                <a:cubicBezTo>
                  <a:pt x="121" y="0"/>
                  <a:pt x="151" y="45"/>
                  <a:pt x="181" y="91"/>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8" name="Text Box 6">
            <a:extLst>
              <a:ext uri="{FF2B5EF4-FFF2-40B4-BE49-F238E27FC236}">
                <a16:creationId xmlns:a16="http://schemas.microsoft.com/office/drawing/2014/main" id="{566C6CC3-1256-4D85-B0EB-222F331874DF}"/>
              </a:ext>
            </a:extLst>
          </p:cNvPr>
          <p:cNvSpPr txBox="1">
            <a:spLocks noChangeArrowheads="1"/>
          </p:cNvSpPr>
          <p:nvPr/>
        </p:nvSpPr>
        <p:spPr bwMode="auto">
          <a:xfrm>
            <a:off x="5148263" y="2276475"/>
            <a:ext cx="3527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development of a carrying angle facilitates the striding gait. It also brings the weight of the body onto the outer condyle.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80728"/>
            <a:ext cx="8784976" cy="707886"/>
          </a:xfrm>
          <a:prstGeom prst="rect">
            <a:avLst/>
          </a:prstGeom>
        </p:spPr>
        <p:txBody>
          <a:bodyPr wrap="square">
            <a:spAutoFit/>
          </a:bodyPr>
          <a:lstStyle/>
          <a:p>
            <a:r>
              <a:rPr lang="en-AU" sz="2000" dirty="0">
                <a:latin typeface="Amherst" pitchFamily="34" charset="0"/>
              </a:rPr>
              <a:t>Humans have same basic characteristics as the great apes and together they are classified in the </a:t>
            </a:r>
            <a:r>
              <a:rPr lang="en-AU" sz="2000" b="1" dirty="0">
                <a:solidFill>
                  <a:srgbClr val="FF0000"/>
                </a:solidFill>
                <a:latin typeface="Amherst" pitchFamily="34" charset="0"/>
              </a:rPr>
              <a:t>family </a:t>
            </a:r>
            <a:r>
              <a:rPr lang="en-AU" sz="2000" b="1" u="sng" dirty="0">
                <a:solidFill>
                  <a:srgbClr val="FF0000"/>
                </a:solidFill>
                <a:latin typeface="Amherst" pitchFamily="34" charset="0"/>
              </a:rPr>
              <a:t>Hominidae</a:t>
            </a:r>
            <a:r>
              <a:rPr lang="en-AU" sz="2000" b="1" dirty="0">
                <a:solidFill>
                  <a:srgbClr val="FF0000"/>
                </a:solidFill>
                <a:latin typeface="Amherst" pitchFamily="34" charset="0"/>
              </a:rPr>
              <a:t>. (the hominids)</a:t>
            </a:r>
          </a:p>
        </p:txBody>
      </p:sp>
      <p:sp>
        <p:nvSpPr>
          <p:cNvPr id="4" name="TextBox 3"/>
          <p:cNvSpPr txBox="1"/>
          <p:nvPr/>
        </p:nvSpPr>
        <p:spPr>
          <a:xfrm>
            <a:off x="179512" y="332656"/>
            <a:ext cx="8784976" cy="461665"/>
          </a:xfrm>
          <a:prstGeom prst="rect">
            <a:avLst/>
          </a:prstGeom>
          <a:noFill/>
        </p:spPr>
        <p:txBody>
          <a:bodyPr wrap="square" rtlCol="0">
            <a:spAutoFit/>
          </a:bodyPr>
          <a:lstStyle/>
          <a:p>
            <a:r>
              <a:rPr lang="en-AU" sz="2400" b="1" dirty="0">
                <a:solidFill>
                  <a:srgbClr val="0070C0"/>
                </a:solidFill>
                <a:effectLst>
                  <a:outerShdw blurRad="38100" dist="38100" dir="2700000" algn="tl">
                    <a:srgbClr val="000000">
                      <a:alpha val="43137"/>
                    </a:srgbClr>
                  </a:outerShdw>
                </a:effectLst>
                <a:latin typeface="Amherst+Heading"/>
              </a:rPr>
              <a:t>EVOLUTION OF THE HUMAN SPECIES</a:t>
            </a:r>
          </a:p>
        </p:txBody>
      </p:sp>
      <p:sp>
        <p:nvSpPr>
          <p:cNvPr id="5" name="Rectangle 4"/>
          <p:cNvSpPr/>
          <p:nvPr/>
        </p:nvSpPr>
        <p:spPr>
          <a:xfrm>
            <a:off x="179512" y="1772816"/>
            <a:ext cx="8784976" cy="400110"/>
          </a:xfrm>
          <a:prstGeom prst="rect">
            <a:avLst/>
          </a:prstGeom>
        </p:spPr>
        <p:txBody>
          <a:bodyPr wrap="square">
            <a:spAutoFit/>
          </a:bodyPr>
          <a:lstStyle/>
          <a:p>
            <a:r>
              <a:rPr lang="en-AU" sz="2000" dirty="0">
                <a:latin typeface="Amherst" pitchFamily="34" charset="0"/>
              </a:rPr>
              <a:t>.</a:t>
            </a:r>
          </a:p>
        </p:txBody>
      </p:sp>
      <p:sp>
        <p:nvSpPr>
          <p:cNvPr id="6" name="Rectangle 5"/>
          <p:cNvSpPr/>
          <p:nvPr/>
        </p:nvSpPr>
        <p:spPr>
          <a:xfrm>
            <a:off x="179512" y="2492896"/>
            <a:ext cx="8712968" cy="2862322"/>
          </a:xfrm>
          <a:prstGeom prst="rect">
            <a:avLst/>
          </a:prstGeom>
        </p:spPr>
        <p:txBody>
          <a:bodyPr wrap="square">
            <a:spAutoFit/>
          </a:bodyPr>
          <a:lstStyle/>
          <a:p>
            <a:r>
              <a:rPr lang="en-AU" sz="2000" dirty="0">
                <a:latin typeface="Amherst" pitchFamily="34" charset="0"/>
              </a:rPr>
              <a:t>Chimpanzees, gorillas and humans are separated from orang-utans are placed in the </a:t>
            </a:r>
            <a:r>
              <a:rPr lang="en-AU" sz="2000" b="1" dirty="0">
                <a:solidFill>
                  <a:srgbClr val="FF0000"/>
                </a:solidFill>
                <a:latin typeface="Amherst" pitchFamily="34" charset="0"/>
              </a:rPr>
              <a:t>subfamily </a:t>
            </a:r>
            <a:r>
              <a:rPr lang="en-AU" sz="2000" b="1" dirty="0" err="1">
                <a:solidFill>
                  <a:srgbClr val="FF0000"/>
                </a:solidFill>
                <a:latin typeface="Amherst" pitchFamily="34" charset="0"/>
              </a:rPr>
              <a:t>Homininae</a:t>
            </a:r>
            <a:r>
              <a:rPr lang="en-AU" sz="2000" b="1" dirty="0">
                <a:solidFill>
                  <a:srgbClr val="FF0000"/>
                </a:solidFill>
                <a:latin typeface="Amherst" pitchFamily="34" charset="0"/>
              </a:rPr>
              <a:t> (the hominines)</a:t>
            </a:r>
          </a:p>
          <a:p>
            <a:endParaRPr lang="en-AU" sz="2000" dirty="0">
              <a:latin typeface="Amherst" pitchFamily="34" charset="0"/>
            </a:endParaRPr>
          </a:p>
          <a:p>
            <a:endParaRPr lang="en-AU" sz="2000" dirty="0">
              <a:latin typeface="Amherst" pitchFamily="34" charset="0"/>
            </a:endParaRPr>
          </a:p>
          <a:p>
            <a:r>
              <a:rPr lang="en-AU" sz="2000" dirty="0">
                <a:latin typeface="Amherst" pitchFamily="34" charset="0"/>
              </a:rPr>
              <a:t>The </a:t>
            </a:r>
            <a:r>
              <a:rPr lang="en-AU" sz="2000" b="1" dirty="0">
                <a:solidFill>
                  <a:srgbClr val="FF0000"/>
                </a:solidFill>
                <a:latin typeface="Amherst" pitchFamily="34" charset="0"/>
              </a:rPr>
              <a:t>tribe </a:t>
            </a:r>
            <a:r>
              <a:rPr lang="en-AU" sz="2000" b="1" dirty="0" err="1">
                <a:solidFill>
                  <a:srgbClr val="FF0000"/>
                </a:solidFill>
                <a:latin typeface="Amherst" pitchFamily="34" charset="0"/>
              </a:rPr>
              <a:t>Hominini</a:t>
            </a:r>
            <a:r>
              <a:rPr lang="en-AU" sz="2000" b="1" dirty="0">
                <a:solidFill>
                  <a:srgbClr val="FF0000"/>
                </a:solidFill>
                <a:latin typeface="Amherst" pitchFamily="34" charset="0"/>
              </a:rPr>
              <a:t>  (hominins) </a:t>
            </a:r>
            <a:r>
              <a:rPr lang="en-AU" sz="2000" dirty="0">
                <a:latin typeface="Amherst" pitchFamily="34" charset="0"/>
              </a:rPr>
              <a:t>is used to distinguish humans and our extinct ancestors from </a:t>
            </a:r>
            <a:r>
              <a:rPr lang="en-AU" sz="2000" u="sng" dirty="0">
                <a:latin typeface="Amherst" pitchFamily="34" charset="0"/>
              </a:rPr>
              <a:t>gorillas, chimpanzees and their extinct ancestors</a:t>
            </a:r>
            <a:r>
              <a:rPr lang="en-AU" sz="2000" dirty="0">
                <a:latin typeface="Amherst" pitchFamily="34" charset="0"/>
              </a:rPr>
              <a:t>.</a:t>
            </a:r>
          </a:p>
          <a:p>
            <a:endParaRPr lang="en-AU" sz="2000" dirty="0">
              <a:latin typeface="Amherst" pitchFamily="34" charset="0"/>
            </a:endParaRPr>
          </a:p>
          <a:p>
            <a:r>
              <a:rPr lang="en-AU" sz="2000" i="1" dirty="0">
                <a:latin typeface="Amherst" pitchFamily="34" charset="0"/>
              </a:rPr>
              <a:t>See next slide two slides for classification of all primates and more specifically apes and humans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accuracyingenesis.com/skeleton.gif"/>
          <p:cNvPicPr>
            <a:picLocks noChangeAspect="1" noChangeArrowheads="1"/>
          </p:cNvPicPr>
          <p:nvPr/>
        </p:nvPicPr>
        <p:blipFill>
          <a:blip r:embed="rId2" cstate="print"/>
          <a:srcRect/>
          <a:stretch>
            <a:fillRect/>
          </a:stretch>
        </p:blipFill>
        <p:spPr bwMode="auto">
          <a:xfrm>
            <a:off x="251520" y="332656"/>
            <a:ext cx="5203137" cy="3816424"/>
          </a:xfrm>
          <a:prstGeom prst="rect">
            <a:avLst/>
          </a:prstGeom>
          <a:noFill/>
        </p:spPr>
      </p:pic>
      <p:sp>
        <p:nvSpPr>
          <p:cNvPr id="3" name="Rectangle 2"/>
          <p:cNvSpPr/>
          <p:nvPr/>
        </p:nvSpPr>
        <p:spPr>
          <a:xfrm>
            <a:off x="2699792" y="332656"/>
            <a:ext cx="5256584" cy="307777"/>
          </a:xfrm>
          <a:prstGeom prst="rect">
            <a:avLst/>
          </a:prstGeom>
        </p:spPr>
        <p:txBody>
          <a:bodyPr wrap="square">
            <a:spAutoFit/>
          </a:bodyPr>
          <a:lstStyle/>
          <a:p>
            <a:r>
              <a:rPr lang="en-AU" sz="1400" dirty="0">
                <a:latin typeface="Amherst" pitchFamily="34" charset="0"/>
              </a:rPr>
              <a:t>http://www.accuracyingenesis.com/skeleton.gif</a:t>
            </a:r>
          </a:p>
        </p:txBody>
      </p:sp>
      <p:sp>
        <p:nvSpPr>
          <p:cNvPr id="4" name="TextBox 3"/>
          <p:cNvSpPr txBox="1"/>
          <p:nvPr/>
        </p:nvSpPr>
        <p:spPr>
          <a:xfrm>
            <a:off x="179512" y="4077072"/>
            <a:ext cx="8784976" cy="2308324"/>
          </a:xfrm>
          <a:prstGeom prst="rect">
            <a:avLst/>
          </a:prstGeom>
          <a:noFill/>
        </p:spPr>
        <p:txBody>
          <a:bodyPr wrap="square" rtlCol="0">
            <a:spAutoFit/>
          </a:bodyPr>
          <a:lstStyle/>
          <a:p>
            <a:r>
              <a:rPr lang="en-AU" b="1" dirty="0">
                <a:latin typeface="Amherst" pitchFamily="34" charset="0"/>
              </a:rPr>
              <a:t>The knee</a:t>
            </a:r>
          </a:p>
          <a:p>
            <a:r>
              <a:rPr lang="en-AU" dirty="0">
                <a:latin typeface="Amherst" pitchFamily="34" charset="0"/>
              </a:rPr>
              <a:t>The weight of the body is transmitted down the </a:t>
            </a:r>
            <a:r>
              <a:rPr lang="en-AU" u="sng" dirty="0">
                <a:latin typeface="Amherst" pitchFamily="34" charset="0"/>
              </a:rPr>
              <a:t>outside of the femur</a:t>
            </a:r>
            <a:r>
              <a:rPr lang="en-AU" dirty="0">
                <a:latin typeface="Amherst" pitchFamily="34" charset="0"/>
              </a:rPr>
              <a:t> to the knee –Because weight is transmitted to outer ‘hinge’, it is </a:t>
            </a:r>
            <a:r>
              <a:rPr lang="en-AU" u="sng" dirty="0">
                <a:latin typeface="Amherst" pitchFamily="34" charset="0"/>
              </a:rPr>
              <a:t>larger and stronger</a:t>
            </a:r>
            <a:r>
              <a:rPr lang="en-AU" dirty="0">
                <a:latin typeface="Amherst" pitchFamily="34" charset="0"/>
              </a:rPr>
              <a:t> than inner one (see Fig. 12.13 on page 200) – centre of gravity of  body tends to fall </a:t>
            </a:r>
            <a:r>
              <a:rPr lang="en-AU" u="sng" dirty="0">
                <a:latin typeface="Amherst" pitchFamily="34" charset="0"/>
              </a:rPr>
              <a:t>through a line just in front of  knees </a:t>
            </a:r>
            <a:r>
              <a:rPr lang="en-AU" dirty="0">
                <a:latin typeface="Amherst" pitchFamily="34" charset="0"/>
              </a:rPr>
              <a:t>– results in a force that tries to bend the knee backward – resisted by the </a:t>
            </a:r>
            <a:r>
              <a:rPr lang="en-AU" u="sng" dirty="0">
                <a:latin typeface="Amherst" pitchFamily="34" charset="0"/>
              </a:rPr>
              <a:t>ligaments</a:t>
            </a:r>
            <a:r>
              <a:rPr lang="en-AU" dirty="0">
                <a:latin typeface="Amherst" pitchFamily="34" charset="0"/>
              </a:rPr>
              <a:t> making up knee joint – produces a joint that requires no energy to support body in a standing position.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84976" cy="3416320"/>
          </a:xfrm>
          <a:prstGeom prst="rect">
            <a:avLst/>
          </a:prstGeom>
        </p:spPr>
        <p:txBody>
          <a:bodyPr wrap="square">
            <a:spAutoFit/>
          </a:bodyPr>
          <a:lstStyle/>
          <a:p>
            <a:r>
              <a:rPr lang="en-AU" b="1" dirty="0">
                <a:latin typeface="Amherst" pitchFamily="34" charset="0"/>
              </a:rPr>
              <a:t>The foot</a:t>
            </a:r>
          </a:p>
          <a:p>
            <a:r>
              <a:rPr lang="en-AU" dirty="0">
                <a:latin typeface="Amherst" pitchFamily="34" charset="0"/>
              </a:rPr>
              <a:t>From knee joint, most of the weight of body transmitted through tibia to ankle, where bodyweight is transmitted </a:t>
            </a:r>
            <a:r>
              <a:rPr lang="en-AU" u="sng" dirty="0">
                <a:latin typeface="Amherst" pitchFamily="34" charset="0"/>
              </a:rPr>
              <a:t>through the talus bone to the other tarsal bones, then to metatarsals and phalanges via arches of foot</a:t>
            </a:r>
            <a:r>
              <a:rPr lang="en-AU" dirty="0">
                <a:latin typeface="Amherst" pitchFamily="34" charset="0"/>
              </a:rPr>
              <a:t>.</a:t>
            </a:r>
          </a:p>
          <a:p>
            <a:r>
              <a:rPr lang="en-AU" dirty="0">
                <a:latin typeface="Amherst" pitchFamily="34" charset="0"/>
              </a:rPr>
              <a:t>Human foot – highly specialised </a:t>
            </a:r>
            <a:r>
              <a:rPr lang="en-AU" dirty="0" err="1">
                <a:latin typeface="Amherst" pitchFamily="34" charset="0"/>
              </a:rPr>
              <a:t>locomotory</a:t>
            </a:r>
            <a:r>
              <a:rPr lang="en-AU" dirty="0">
                <a:latin typeface="Amherst" pitchFamily="34" charset="0"/>
              </a:rPr>
              <a:t> organ – has  lost all of its </a:t>
            </a:r>
            <a:r>
              <a:rPr lang="en-AU" u="sng" dirty="0">
                <a:latin typeface="Amherst" pitchFamily="34" charset="0"/>
              </a:rPr>
              <a:t>grasping  ability, or </a:t>
            </a:r>
            <a:r>
              <a:rPr lang="en-AU" b="1" u="sng" dirty="0">
                <a:latin typeface="Amherst" pitchFamily="34" charset="0"/>
              </a:rPr>
              <a:t>prehensility</a:t>
            </a:r>
            <a:r>
              <a:rPr lang="en-AU" dirty="0">
                <a:latin typeface="Amherst" pitchFamily="34" charset="0"/>
              </a:rPr>
              <a:t> – big toe is short and large – in line with other toes. (c.f. Apes prehensile and opposable big toe). </a:t>
            </a:r>
            <a:r>
              <a:rPr lang="en-AU" b="1" dirty="0">
                <a:latin typeface="Amherst" pitchFamily="34" charset="0"/>
              </a:rPr>
              <a:t>Metatarsals</a:t>
            </a:r>
            <a:r>
              <a:rPr lang="en-AU" dirty="0">
                <a:latin typeface="Amherst" pitchFamily="34" charset="0"/>
              </a:rPr>
              <a:t> form two arches: a </a:t>
            </a:r>
            <a:r>
              <a:rPr lang="en-AU" b="1" u="sng" dirty="0">
                <a:latin typeface="Amherst" pitchFamily="34" charset="0"/>
              </a:rPr>
              <a:t>longitudinal arch </a:t>
            </a:r>
            <a:r>
              <a:rPr lang="en-AU" dirty="0">
                <a:latin typeface="Amherst" pitchFamily="34" charset="0"/>
              </a:rPr>
              <a:t>running from front to back, and a </a:t>
            </a:r>
            <a:r>
              <a:rPr lang="en-AU" b="1" u="sng" dirty="0">
                <a:latin typeface="Amherst" pitchFamily="34" charset="0"/>
              </a:rPr>
              <a:t>transverse arch </a:t>
            </a:r>
            <a:r>
              <a:rPr lang="en-AU" dirty="0">
                <a:latin typeface="Amherst" pitchFamily="34" charset="0"/>
              </a:rPr>
              <a:t>running from side to side – transverse  arch is </a:t>
            </a:r>
            <a:r>
              <a:rPr lang="en-AU" u="sng" dirty="0">
                <a:latin typeface="Amherst" pitchFamily="34" charset="0"/>
              </a:rPr>
              <a:t>unique to humans</a:t>
            </a:r>
            <a:r>
              <a:rPr lang="en-AU" dirty="0">
                <a:latin typeface="Amherst" pitchFamily="34" charset="0"/>
              </a:rPr>
              <a:t> (Fig. 19.9) - enables humans to walk bipedally </a:t>
            </a:r>
            <a:r>
              <a:rPr lang="en-AU" i="1" dirty="0">
                <a:latin typeface="Amherst" pitchFamily="34" charset="0"/>
              </a:rPr>
              <a:t>(bipedal locomotion</a:t>
            </a:r>
            <a:r>
              <a:rPr lang="en-AU" dirty="0">
                <a:latin typeface="Amherst" pitchFamily="34" charset="0"/>
              </a:rPr>
              <a:t>) using the </a:t>
            </a:r>
            <a:r>
              <a:rPr lang="en-AU" b="1" dirty="0">
                <a:latin typeface="Amherst" pitchFamily="34" charset="0"/>
              </a:rPr>
              <a:t>striding gait </a:t>
            </a:r>
            <a:r>
              <a:rPr lang="en-AU" dirty="0">
                <a:latin typeface="Amherst" pitchFamily="34" charset="0"/>
              </a:rPr>
              <a:t>so that the hip and knee are </a:t>
            </a:r>
            <a:r>
              <a:rPr lang="en-AU" u="sng" dirty="0">
                <a:latin typeface="Amherst" pitchFamily="34" charset="0"/>
              </a:rPr>
              <a:t>fully extended</a:t>
            </a:r>
            <a:r>
              <a:rPr lang="en-AU" dirty="0">
                <a:latin typeface="Amherst" pitchFamily="34" charset="0"/>
              </a:rPr>
              <a:t> (see Fig. 19.12).</a:t>
            </a:r>
          </a:p>
        </p:txBody>
      </p:sp>
      <p:pic>
        <p:nvPicPr>
          <p:cNvPr id="1026" name="Picture 2"/>
          <p:cNvPicPr>
            <a:picLocks noChangeAspect="1" noChangeArrowheads="1"/>
          </p:cNvPicPr>
          <p:nvPr/>
        </p:nvPicPr>
        <p:blipFill>
          <a:blip r:embed="rId2" cstate="print"/>
          <a:srcRect/>
          <a:stretch>
            <a:fillRect/>
          </a:stretch>
        </p:blipFill>
        <p:spPr bwMode="auto">
          <a:xfrm>
            <a:off x="179512" y="3633736"/>
            <a:ext cx="3024336" cy="2725320"/>
          </a:xfrm>
          <a:prstGeom prst="rect">
            <a:avLst/>
          </a:prstGeom>
          <a:noFill/>
          <a:ln w="9525">
            <a:noFill/>
            <a:miter lim="800000"/>
            <a:headEnd/>
            <a:tailEnd/>
          </a:ln>
        </p:spPr>
      </p:pic>
      <p:sp>
        <p:nvSpPr>
          <p:cNvPr id="4" name="TextBox 3"/>
          <p:cNvSpPr txBox="1"/>
          <p:nvPr/>
        </p:nvSpPr>
        <p:spPr>
          <a:xfrm>
            <a:off x="251520" y="6309320"/>
            <a:ext cx="2664296" cy="276999"/>
          </a:xfrm>
          <a:prstGeom prst="rect">
            <a:avLst/>
          </a:prstGeom>
          <a:noFill/>
        </p:spPr>
        <p:txBody>
          <a:bodyPr wrap="square" rtlCol="0">
            <a:spAutoFit/>
          </a:bodyPr>
          <a:lstStyle/>
          <a:p>
            <a:r>
              <a:rPr lang="en-AU" sz="1200" b="1" dirty="0">
                <a:latin typeface="Amherst" pitchFamily="34" charset="0"/>
              </a:rPr>
              <a:t>From Figure 18.4</a:t>
            </a:r>
          </a:p>
        </p:txBody>
      </p:sp>
      <p:pic>
        <p:nvPicPr>
          <p:cNvPr id="1027" name="Picture 3"/>
          <p:cNvPicPr>
            <a:picLocks noChangeAspect="1" noChangeArrowheads="1"/>
          </p:cNvPicPr>
          <p:nvPr/>
        </p:nvPicPr>
        <p:blipFill>
          <a:blip r:embed="rId3" cstate="print">
            <a:lum bright="-20000" contrast="30000"/>
          </a:blip>
          <a:srcRect/>
          <a:stretch>
            <a:fillRect/>
          </a:stretch>
        </p:blipFill>
        <p:spPr bwMode="auto">
          <a:xfrm>
            <a:off x="6228184" y="3789040"/>
            <a:ext cx="2652637" cy="257976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76056" y="6381328"/>
            <a:ext cx="3618781" cy="31311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640960" cy="369332"/>
          </a:xfrm>
          <a:prstGeom prst="rect">
            <a:avLst/>
          </a:prstGeom>
        </p:spPr>
        <p:txBody>
          <a:bodyPr wrap="square">
            <a:spAutoFit/>
          </a:bodyPr>
          <a:lstStyle/>
          <a:p>
            <a:r>
              <a:rPr lang="en-AU" b="1" dirty="0">
                <a:latin typeface="Amherst" pitchFamily="34" charset="0"/>
              </a:rPr>
              <a:t>Table 19.1 A summary of the main adaptations for erect posture</a:t>
            </a:r>
            <a:endParaRPr lang="en-AU" dirty="0">
              <a:latin typeface="Amherst" pitchFamily="34" charset="0"/>
            </a:endParaRPr>
          </a:p>
        </p:txBody>
      </p:sp>
      <p:graphicFrame>
        <p:nvGraphicFramePr>
          <p:cNvPr id="3" name="Table 2"/>
          <p:cNvGraphicFramePr>
            <a:graphicFrameLocks noGrp="1"/>
          </p:cNvGraphicFramePr>
          <p:nvPr/>
        </p:nvGraphicFramePr>
        <p:xfrm>
          <a:off x="179512" y="548680"/>
          <a:ext cx="8712968" cy="6068858"/>
        </p:xfrm>
        <a:graphic>
          <a:graphicData uri="http://schemas.openxmlformats.org/drawingml/2006/table">
            <a:tbl>
              <a:tblPr firstRow="1" bandRow="1">
                <a:tableStyleId>{306799F8-075E-4A3A-A7F6-7FBC6576F1A4}</a:tableStyleId>
              </a:tblPr>
              <a:tblGrid>
                <a:gridCol w="2142533">
                  <a:extLst>
                    <a:ext uri="{9D8B030D-6E8A-4147-A177-3AD203B41FA5}">
                      <a16:colId xmlns:a16="http://schemas.microsoft.com/office/drawing/2014/main" val="20000"/>
                    </a:ext>
                  </a:extLst>
                </a:gridCol>
                <a:gridCol w="6570435">
                  <a:extLst>
                    <a:ext uri="{9D8B030D-6E8A-4147-A177-3AD203B41FA5}">
                      <a16:colId xmlns:a16="http://schemas.microsoft.com/office/drawing/2014/main" val="20001"/>
                    </a:ext>
                  </a:extLst>
                </a:gridCol>
              </a:tblGrid>
              <a:tr h="452902">
                <a:tc>
                  <a:txBody>
                    <a:bodyPr/>
                    <a:lstStyle/>
                    <a:p>
                      <a:pPr algn="ctr"/>
                      <a:r>
                        <a:rPr kumimoji="0" lang="en-AU" sz="1400" b="1"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Structure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kumimoji="0" lang="en-AU" sz="1400" b="1"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Adaptation</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0"/>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Foramen magnum</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Located centrally in the base of the cranium</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1"/>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Jaw bone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Small and non-protruding so that it enables the skull</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to balance on the vertebral column</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2"/>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Vertebral column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Lumbar vertebrae wedge-shaped producing an</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S-shaped curve that brings the vertebral column</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directly under centre of skull</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3"/>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Pelvis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Broad; shallow from top to bottom. Provides support</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for abdominal organs. Attachment of femurs wide</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apart contributing to carrying 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4"/>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Femurs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head to femur that contributes to the carrying</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5"/>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Knee joint</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head to femur that contributes to the carrying</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6"/>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Legs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Longer than arms, contributing to a low centre of</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gravity. Carrying angle allows the weight of the body</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to be kept close to the central axis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7"/>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Foot</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heel bone and aligned big toe form a pedestal</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on which the body is supported. Foot has both</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longitudinal and transverse arches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005951" cy="369332"/>
          </a:xfrm>
          <a:prstGeom prst="rect">
            <a:avLst/>
          </a:prstGeom>
        </p:spPr>
        <p:txBody>
          <a:bodyPr wrap="none">
            <a:spAutoFit/>
          </a:bodyPr>
          <a:lstStyle/>
          <a:p>
            <a:r>
              <a:rPr lang="en-AU" b="1" dirty="0">
                <a:latin typeface="Amherst" pitchFamily="34" charset="0"/>
              </a:rPr>
              <a:t>Stance and locomotion</a:t>
            </a:r>
            <a:endParaRPr lang="en-AU" dirty="0">
              <a:latin typeface="Amherst" pitchFamily="34" charset="0"/>
            </a:endParaRPr>
          </a:p>
        </p:txBody>
      </p:sp>
      <p:sp>
        <p:nvSpPr>
          <p:cNvPr id="4" name="Rectangle 3"/>
          <p:cNvSpPr/>
          <p:nvPr/>
        </p:nvSpPr>
        <p:spPr>
          <a:xfrm>
            <a:off x="179512" y="692696"/>
            <a:ext cx="8784976" cy="1200329"/>
          </a:xfrm>
          <a:prstGeom prst="rect">
            <a:avLst/>
          </a:prstGeom>
        </p:spPr>
        <p:txBody>
          <a:bodyPr wrap="square">
            <a:spAutoFit/>
          </a:bodyPr>
          <a:lstStyle/>
          <a:p>
            <a:r>
              <a:rPr lang="en-AU" i="1" dirty="0">
                <a:latin typeface="Amherst" pitchFamily="34" charset="0"/>
              </a:rPr>
              <a:t>Homo </a:t>
            </a:r>
            <a:r>
              <a:rPr lang="en-AU" i="1" dirty="0" err="1">
                <a:latin typeface="Amherst" pitchFamily="34" charset="0"/>
              </a:rPr>
              <a:t>neanderthalensis</a:t>
            </a:r>
            <a:r>
              <a:rPr lang="en-AU" i="1" dirty="0">
                <a:latin typeface="Amherst" pitchFamily="34" charset="0"/>
              </a:rPr>
              <a:t> </a:t>
            </a:r>
            <a:r>
              <a:rPr lang="en-AU" dirty="0">
                <a:latin typeface="Amherst" pitchFamily="34" charset="0"/>
              </a:rPr>
              <a:t>(Neanderthal man), </a:t>
            </a:r>
            <a:r>
              <a:rPr lang="en-AU" i="1" dirty="0">
                <a:latin typeface="Amherst" pitchFamily="34" charset="0"/>
              </a:rPr>
              <a:t>Homo erectus </a:t>
            </a:r>
            <a:r>
              <a:rPr lang="en-AU" dirty="0">
                <a:latin typeface="Amherst" pitchFamily="34" charset="0"/>
              </a:rPr>
              <a:t>and</a:t>
            </a:r>
            <a:r>
              <a:rPr lang="en-AU" i="1" dirty="0">
                <a:latin typeface="Amherst" pitchFamily="34" charset="0"/>
              </a:rPr>
              <a:t> Australopithecus </a:t>
            </a:r>
            <a:r>
              <a:rPr lang="en-AU" dirty="0">
                <a:latin typeface="Amherst" pitchFamily="34" charset="0"/>
              </a:rPr>
              <a:t>are extinct hominins that we know from fossils. The fossil bones show us that these people </a:t>
            </a:r>
            <a:r>
              <a:rPr lang="en-AU" u="sng" dirty="0">
                <a:latin typeface="Amherst" pitchFamily="34" charset="0"/>
              </a:rPr>
              <a:t>could walk upright on two legs</a:t>
            </a:r>
            <a:r>
              <a:rPr lang="en-AU" dirty="0">
                <a:latin typeface="Amherst" pitchFamily="34" charset="0"/>
              </a:rPr>
              <a:t> (Fig. 19.1, p. 318) and therefore they are classified as </a:t>
            </a:r>
            <a:r>
              <a:rPr lang="en-AU" u="sng" dirty="0">
                <a:latin typeface="Amherst" pitchFamily="34" charset="0"/>
              </a:rPr>
              <a:t>hominins</a:t>
            </a:r>
            <a:r>
              <a:rPr lang="en-AU" dirty="0">
                <a:latin typeface="Amherst" pitchFamily="34" charset="0"/>
              </a:rPr>
              <a:t>.</a:t>
            </a:r>
          </a:p>
        </p:txBody>
      </p:sp>
      <p:sp>
        <p:nvSpPr>
          <p:cNvPr id="5" name="TextBox 4"/>
          <p:cNvSpPr txBox="1"/>
          <p:nvPr/>
        </p:nvSpPr>
        <p:spPr>
          <a:xfrm>
            <a:off x="179512" y="2204864"/>
            <a:ext cx="8784976" cy="1477328"/>
          </a:xfrm>
          <a:prstGeom prst="rect">
            <a:avLst/>
          </a:prstGeom>
          <a:noFill/>
        </p:spPr>
        <p:txBody>
          <a:bodyPr wrap="square" rtlCol="0">
            <a:spAutoFit/>
          </a:bodyPr>
          <a:lstStyle/>
          <a:p>
            <a:r>
              <a:rPr lang="en-AU" b="1" i="1" dirty="0">
                <a:latin typeface="Amherst" pitchFamily="34" charset="0"/>
              </a:rPr>
              <a:t>Please note: </a:t>
            </a:r>
            <a:r>
              <a:rPr lang="en-AU" i="1" dirty="0">
                <a:latin typeface="Amherst" pitchFamily="34" charset="0"/>
              </a:rPr>
              <a:t>There is quite a bit of controversy regarding the </a:t>
            </a:r>
            <a:r>
              <a:rPr lang="en-AU" i="1" dirty="0" err="1">
                <a:latin typeface="Amherst" pitchFamily="34" charset="0"/>
              </a:rPr>
              <a:t>bipedality</a:t>
            </a:r>
            <a:r>
              <a:rPr lang="en-AU" i="1" dirty="0">
                <a:latin typeface="Amherst" pitchFamily="34" charset="0"/>
              </a:rPr>
              <a:t> of the Australopithecines – most scientists currently agree that they were probably quadrupedal for most of their existence and only walked bipedally occasionally, similar to modern day chimpanzees. For the purposes of this course, you are required to consider them as bipedal.</a:t>
            </a:r>
          </a:p>
        </p:txBody>
      </p:sp>
      <p:sp>
        <p:nvSpPr>
          <p:cNvPr id="6" name="TextBox 5"/>
          <p:cNvSpPr txBox="1"/>
          <p:nvPr/>
        </p:nvSpPr>
        <p:spPr>
          <a:xfrm>
            <a:off x="179512" y="4005064"/>
            <a:ext cx="8640960" cy="1754326"/>
          </a:xfrm>
          <a:prstGeom prst="rect">
            <a:avLst/>
          </a:prstGeom>
          <a:noFill/>
        </p:spPr>
        <p:txBody>
          <a:bodyPr wrap="square" rtlCol="0">
            <a:spAutoFit/>
          </a:bodyPr>
          <a:lstStyle/>
          <a:p>
            <a:r>
              <a:rPr lang="en-AU" dirty="0">
                <a:latin typeface="Amherst" pitchFamily="34" charset="0"/>
              </a:rPr>
              <a:t>One of the essential elements for maintaining an upright stance is </a:t>
            </a:r>
            <a:r>
              <a:rPr lang="en-AU" b="1" u="sng" dirty="0">
                <a:latin typeface="Amherst" pitchFamily="34" charset="0"/>
              </a:rPr>
              <a:t>muscle tone</a:t>
            </a:r>
            <a:r>
              <a:rPr lang="en-AU" b="1" dirty="0">
                <a:latin typeface="Amherst" pitchFamily="34" charset="0"/>
              </a:rPr>
              <a:t> </a:t>
            </a:r>
            <a:r>
              <a:rPr lang="en-AU" dirty="0">
                <a:latin typeface="Amherst" pitchFamily="34" charset="0"/>
              </a:rPr>
              <a:t> - partial  contraction of skeletal muscles. To keep </a:t>
            </a:r>
            <a:r>
              <a:rPr lang="en-AU" u="sng" dirty="0">
                <a:latin typeface="Amherst" pitchFamily="34" charset="0"/>
              </a:rPr>
              <a:t>head erect</a:t>
            </a:r>
            <a:r>
              <a:rPr lang="en-AU" dirty="0">
                <a:latin typeface="Amherst" pitchFamily="34" charset="0"/>
              </a:rPr>
              <a:t>, muscles in the back of the neck are partially contracted; that is, they have tone. If someone falls asleep while sitting up, the decrease in tone is evident as the head nods until the chin is close to, or resting on, the chest.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9"/>
            <a:ext cx="8784976" cy="1477328"/>
          </a:xfrm>
          <a:prstGeom prst="rect">
            <a:avLst/>
          </a:prstGeom>
        </p:spPr>
        <p:txBody>
          <a:bodyPr wrap="square">
            <a:spAutoFit/>
          </a:bodyPr>
          <a:lstStyle/>
          <a:p>
            <a:r>
              <a:rPr lang="en-AU" dirty="0">
                <a:latin typeface="Amherst" pitchFamily="34" charset="0"/>
              </a:rPr>
              <a:t>In humans, muscles that support the body in an upright position also bring about movement of the </a:t>
            </a:r>
            <a:r>
              <a:rPr lang="en-AU" u="sng" dirty="0">
                <a:latin typeface="Amherst" pitchFamily="34" charset="0"/>
              </a:rPr>
              <a:t>spine, hip, knee and ankle, and include the abdominal muscles</a:t>
            </a:r>
            <a:r>
              <a:rPr lang="en-AU" dirty="0">
                <a:latin typeface="Amherst" pitchFamily="34" charset="0"/>
              </a:rPr>
              <a:t>. The nervous system and a variety of sense organs work together to maintain the tone in these muscles and the equilibrium of the body.</a:t>
            </a:r>
          </a:p>
        </p:txBody>
      </p:sp>
      <p:sp>
        <p:nvSpPr>
          <p:cNvPr id="3" name="Rectangle 2"/>
          <p:cNvSpPr/>
          <p:nvPr/>
        </p:nvSpPr>
        <p:spPr>
          <a:xfrm>
            <a:off x="179512" y="1844824"/>
            <a:ext cx="8784976" cy="2862322"/>
          </a:xfrm>
          <a:prstGeom prst="rect">
            <a:avLst/>
          </a:prstGeom>
        </p:spPr>
        <p:txBody>
          <a:bodyPr wrap="square">
            <a:spAutoFit/>
          </a:bodyPr>
          <a:lstStyle/>
          <a:p>
            <a:r>
              <a:rPr lang="en-AU" dirty="0">
                <a:latin typeface="Amherst" pitchFamily="34" charset="0"/>
              </a:rPr>
              <a:t>Walking upright so that the hip and knee are fully straightened is referred to as striding gait. In the striding gait, when the foot hits the ground, </a:t>
            </a:r>
          </a:p>
          <a:p>
            <a:pPr marL="342900" indent="-342900">
              <a:buFont typeface="+mj-lt"/>
              <a:buAutoNum type="arabicPeriod"/>
            </a:pPr>
            <a:r>
              <a:rPr lang="en-AU" u="sng" dirty="0">
                <a:latin typeface="Amherst" pitchFamily="34" charset="0"/>
              </a:rPr>
              <a:t>Weight is transmitted from the heel along the outside of the foot as far as the ball</a:t>
            </a:r>
            <a:r>
              <a:rPr lang="en-AU" dirty="0">
                <a:latin typeface="Amherst" pitchFamily="34" charset="0"/>
              </a:rPr>
              <a:t>, </a:t>
            </a:r>
          </a:p>
          <a:p>
            <a:pPr marL="342900" indent="-342900">
              <a:buFont typeface="+mj-lt"/>
              <a:buAutoNum type="arabicPeriod"/>
            </a:pPr>
            <a:r>
              <a:rPr lang="en-AU" u="sng" dirty="0">
                <a:latin typeface="Amherst" pitchFamily="34" charset="0"/>
              </a:rPr>
              <a:t>Crosses the ball of the foot (via the transverse arch) and </a:t>
            </a:r>
          </a:p>
          <a:p>
            <a:pPr marL="342900" indent="-342900">
              <a:buFont typeface="+mj-lt"/>
              <a:buAutoNum type="arabicPeriod"/>
            </a:pPr>
            <a:r>
              <a:rPr lang="en-AU" u="sng" dirty="0">
                <a:latin typeface="Amherst" pitchFamily="34" charset="0"/>
              </a:rPr>
              <a:t>Is carried to the big toe. </a:t>
            </a:r>
          </a:p>
          <a:p>
            <a:pPr marL="342900" indent="-342900">
              <a:buFont typeface="+mj-lt"/>
              <a:buAutoNum type="arabicPeriod"/>
            </a:pPr>
            <a:r>
              <a:rPr lang="en-AU" u="sng" dirty="0">
                <a:latin typeface="Amherst" pitchFamily="34" charset="0"/>
              </a:rPr>
              <a:t>At the final moment of striding, the whole weight of the body is propelled by the big toe</a:t>
            </a:r>
            <a:r>
              <a:rPr lang="en-AU" dirty="0">
                <a:latin typeface="Amherst" pitchFamily="34" charset="0"/>
              </a:rPr>
              <a:t>.</a:t>
            </a:r>
          </a:p>
          <a:p>
            <a:pPr marL="342900" indent="-342900"/>
            <a:r>
              <a:rPr lang="en-AU" dirty="0">
                <a:latin typeface="Amherst" pitchFamily="34" charset="0"/>
              </a:rPr>
              <a:t>(Sometimes human locomotion is referred to </a:t>
            </a:r>
            <a:r>
              <a:rPr lang="en-AU" i="1" dirty="0">
                <a:latin typeface="Amherst" pitchFamily="34" charset="0"/>
              </a:rPr>
              <a:t>bipedal </a:t>
            </a:r>
            <a:r>
              <a:rPr lang="en-AU" i="1" dirty="0" err="1">
                <a:latin typeface="Amherst" pitchFamily="34" charset="0"/>
              </a:rPr>
              <a:t>plantigrade</a:t>
            </a:r>
            <a:r>
              <a:rPr lang="en-AU" i="1" dirty="0">
                <a:latin typeface="Amherst" pitchFamily="34" charset="0"/>
              </a:rPr>
              <a:t>  propulsive striding.</a:t>
            </a:r>
            <a:r>
              <a:rPr lang="en-AU" dirty="0">
                <a:latin typeface="Amherst" pitchFamily="34" charset="0"/>
              </a:rPr>
              <a:t> What does this mean?)</a:t>
            </a:r>
          </a:p>
        </p:txBody>
      </p:sp>
      <p:sp>
        <p:nvSpPr>
          <p:cNvPr id="4" name="TextBox 3"/>
          <p:cNvSpPr txBox="1"/>
          <p:nvPr/>
        </p:nvSpPr>
        <p:spPr>
          <a:xfrm>
            <a:off x="179512" y="4869160"/>
            <a:ext cx="8712968" cy="646331"/>
          </a:xfrm>
          <a:prstGeom prst="rect">
            <a:avLst/>
          </a:prstGeom>
          <a:noFill/>
        </p:spPr>
        <p:txBody>
          <a:bodyPr wrap="square" rtlCol="0">
            <a:spAutoFit/>
          </a:bodyPr>
          <a:lstStyle/>
          <a:p>
            <a:r>
              <a:rPr lang="en-AU" dirty="0">
                <a:latin typeface="Amherst" pitchFamily="34" charset="0"/>
              </a:rPr>
              <a:t>During striding gait, the arms swing to c</a:t>
            </a:r>
            <a:r>
              <a:rPr lang="en-AU" u="sng" dirty="0">
                <a:latin typeface="Amherst" pitchFamily="34" charset="0"/>
              </a:rPr>
              <a:t>ounteract the rotation of the body</a:t>
            </a:r>
            <a:r>
              <a:rPr lang="en-AU" dirty="0">
                <a:latin typeface="Amherst" pitchFamily="34" charset="0"/>
              </a:rPr>
              <a:t> through the pelvis.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US" b="1" u="sng" dirty="0"/>
              <a:t>Survival Advantage of Bipedalism:</a:t>
            </a:r>
          </a:p>
          <a:p>
            <a:r>
              <a:rPr lang="en-US" sz="2600" dirty="0"/>
              <a:t>Hands free for… carrying food, tool use and manufacture, communication, carrying offspring (longer parental care)</a:t>
            </a:r>
          </a:p>
          <a:p>
            <a:r>
              <a:rPr lang="en-US" sz="2600" dirty="0"/>
              <a:t>Higher reach for collecting food</a:t>
            </a:r>
          </a:p>
          <a:p>
            <a:r>
              <a:rPr lang="en-US" sz="2600" dirty="0"/>
              <a:t>Improved  cooling of body due to decreased SA exposed to sun</a:t>
            </a:r>
          </a:p>
          <a:p>
            <a:r>
              <a:rPr lang="en-US" sz="2600" dirty="0"/>
              <a:t>Increased range of vision to detect for predators</a:t>
            </a:r>
          </a:p>
          <a:p>
            <a:r>
              <a:rPr lang="en-US" sz="2600" dirty="0"/>
              <a:t>Increased height to deter predators.</a:t>
            </a:r>
          </a:p>
          <a:p>
            <a:endParaRPr lang="en-AU" sz="2600" dirty="0"/>
          </a:p>
        </p:txBody>
      </p:sp>
      <p:pic>
        <p:nvPicPr>
          <p:cNvPr id="1028" name="Picture 4" descr="http://scitizen.com/cacheDirectory/HTMLcontributions/img/Bipedalism.jpg"/>
          <p:cNvPicPr>
            <a:picLocks noChangeAspect="1" noChangeArrowheads="1"/>
          </p:cNvPicPr>
          <p:nvPr/>
        </p:nvPicPr>
        <p:blipFill rotWithShape="1">
          <a:blip r:embed="rId2">
            <a:extLst>
              <a:ext uri="{28A0092B-C50C-407E-A947-70E740481C1C}">
                <a14:useLocalDpi xmlns:a14="http://schemas.microsoft.com/office/drawing/2010/main" val="0"/>
              </a:ext>
            </a:extLst>
          </a:blip>
          <a:srcRect t="26579" b="25543"/>
          <a:stretch/>
        </p:blipFill>
        <p:spPr bwMode="auto">
          <a:xfrm>
            <a:off x="1187624" y="4273979"/>
            <a:ext cx="6552728" cy="23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2031325"/>
          </a:xfrm>
          <a:prstGeom prst="rect">
            <a:avLst/>
          </a:prstGeom>
        </p:spPr>
        <p:txBody>
          <a:bodyPr wrap="square">
            <a:spAutoFit/>
          </a:bodyPr>
          <a:lstStyle/>
          <a:p>
            <a:r>
              <a:rPr lang="en-AU" dirty="0">
                <a:latin typeface="Amherst" pitchFamily="34" charset="0"/>
              </a:rPr>
              <a:t>The articulation of human femurs  with the pelvis ensures that </a:t>
            </a:r>
            <a:r>
              <a:rPr lang="en-AU" u="sng" dirty="0">
                <a:latin typeface="Amherst" pitchFamily="34" charset="0"/>
              </a:rPr>
              <a:t>weight distribution</a:t>
            </a:r>
            <a:r>
              <a:rPr lang="en-AU" dirty="0">
                <a:latin typeface="Amherst" pitchFamily="34" charset="0"/>
              </a:rPr>
              <a:t> remains close to the </a:t>
            </a:r>
            <a:r>
              <a:rPr lang="en-AU" u="sng" dirty="0">
                <a:latin typeface="Amherst" pitchFamily="34" charset="0"/>
              </a:rPr>
              <a:t>central axis</a:t>
            </a:r>
            <a:r>
              <a:rPr lang="en-AU" dirty="0">
                <a:latin typeface="Amherst" pitchFamily="34" charset="0"/>
              </a:rPr>
              <a:t> of the body during walking – also  allows for stability during walking as the body can be rotated about the </a:t>
            </a:r>
            <a:r>
              <a:rPr lang="en-AU" u="sng" dirty="0">
                <a:latin typeface="Amherst" pitchFamily="34" charset="0"/>
              </a:rPr>
              <a:t>lower leg and foot</a:t>
            </a:r>
            <a:r>
              <a:rPr lang="en-AU" dirty="0">
                <a:latin typeface="Amherst" pitchFamily="34" charset="0"/>
              </a:rPr>
              <a:t>, thus allowing each footstep to follow a more or less straight line. </a:t>
            </a:r>
          </a:p>
          <a:p>
            <a:r>
              <a:rPr lang="en-AU" dirty="0">
                <a:latin typeface="Amherst" pitchFamily="34" charset="0"/>
              </a:rPr>
              <a:t>Apes like chimpanzees lack a </a:t>
            </a:r>
            <a:r>
              <a:rPr lang="en-AU" u="sng" dirty="0">
                <a:latin typeface="Amherst" pitchFamily="34" charset="0"/>
              </a:rPr>
              <a:t>wide pelvis </a:t>
            </a:r>
            <a:r>
              <a:rPr lang="en-AU" dirty="0">
                <a:latin typeface="Amherst" pitchFamily="34" charset="0"/>
              </a:rPr>
              <a:t>and </a:t>
            </a:r>
            <a:r>
              <a:rPr lang="en-AU" u="sng" dirty="0">
                <a:latin typeface="Amherst" pitchFamily="34" charset="0"/>
              </a:rPr>
              <a:t>carrying angle</a:t>
            </a:r>
            <a:r>
              <a:rPr lang="en-AU" dirty="0">
                <a:latin typeface="Amherst" pitchFamily="34" charset="0"/>
              </a:rPr>
              <a:t>. When walking on two legs they must </a:t>
            </a:r>
            <a:r>
              <a:rPr lang="en-AU" u="sng" dirty="0">
                <a:latin typeface="Amherst" pitchFamily="34" charset="0"/>
              </a:rPr>
              <a:t>sway from side to side</a:t>
            </a:r>
            <a:r>
              <a:rPr lang="en-AU" dirty="0">
                <a:latin typeface="Amherst" pitchFamily="34" charset="0"/>
              </a:rPr>
              <a:t> so that </a:t>
            </a:r>
            <a:r>
              <a:rPr lang="en-AU" u="sng" dirty="0">
                <a:latin typeface="Amherst" pitchFamily="34" charset="0"/>
              </a:rPr>
              <a:t>the body weight is over each leg in turn</a:t>
            </a:r>
            <a:r>
              <a:rPr lang="en-AU" dirty="0">
                <a:latin typeface="Amherst" pitchFamily="34" charset="0"/>
              </a:rPr>
              <a:t> (Fig. 19.13).</a:t>
            </a:r>
          </a:p>
        </p:txBody>
      </p:sp>
      <p:pic>
        <p:nvPicPr>
          <p:cNvPr id="2050" name="Picture 2"/>
          <p:cNvPicPr>
            <a:picLocks noChangeAspect="1" noChangeArrowheads="1"/>
          </p:cNvPicPr>
          <p:nvPr/>
        </p:nvPicPr>
        <p:blipFill>
          <a:blip r:embed="rId2" cstate="print">
            <a:lum bright="-20000" contrast="30000"/>
          </a:blip>
          <a:srcRect/>
          <a:stretch>
            <a:fillRect/>
          </a:stretch>
        </p:blipFill>
        <p:spPr bwMode="auto">
          <a:xfrm>
            <a:off x="1691680" y="2852936"/>
            <a:ext cx="5135529" cy="342575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6048672" cy="4524315"/>
          </a:xfrm>
          <a:prstGeom prst="rect">
            <a:avLst/>
          </a:prstGeom>
        </p:spPr>
        <p:txBody>
          <a:bodyPr wrap="square">
            <a:spAutoFit/>
          </a:bodyPr>
          <a:lstStyle/>
          <a:p>
            <a:r>
              <a:rPr lang="en-AU" dirty="0">
                <a:latin typeface="Amherst" pitchFamily="34" charset="0"/>
              </a:rPr>
              <a:t>The </a:t>
            </a:r>
            <a:r>
              <a:rPr lang="en-AU" dirty="0" err="1">
                <a:latin typeface="Amherst" pitchFamily="34" charset="0"/>
              </a:rPr>
              <a:t>Laetoli</a:t>
            </a:r>
            <a:r>
              <a:rPr lang="en-AU" dirty="0">
                <a:latin typeface="Amherst" pitchFamily="34" charset="0"/>
              </a:rPr>
              <a:t> footprints (Fig. 19.1) are evidence that early hominins existed over 3 million years ago</a:t>
            </a:r>
            <a:r>
              <a:rPr lang="en-AU" b="1" dirty="0">
                <a:latin typeface="Amherst" pitchFamily="34" charset="0"/>
              </a:rPr>
              <a:t>*</a:t>
            </a:r>
            <a:r>
              <a:rPr lang="en-AU" dirty="0">
                <a:latin typeface="Amherst" pitchFamily="34" charset="0"/>
              </a:rPr>
              <a:t>.  </a:t>
            </a:r>
          </a:p>
          <a:p>
            <a:pPr>
              <a:buFont typeface="Arial" pitchFamily="34" charset="0"/>
              <a:buChar char="•"/>
            </a:pPr>
            <a:r>
              <a:rPr lang="en-AU" dirty="0">
                <a:latin typeface="Amherst" pitchFamily="34" charset="0"/>
              </a:rPr>
              <a:t>Scientists agree that they were made by </a:t>
            </a:r>
            <a:r>
              <a:rPr lang="en-AU" i="1" dirty="0">
                <a:latin typeface="Amherst" pitchFamily="34" charset="0"/>
              </a:rPr>
              <a:t>Australopithecus </a:t>
            </a:r>
            <a:r>
              <a:rPr lang="en-AU" i="1" dirty="0" err="1">
                <a:latin typeface="Amherst" pitchFamily="34" charset="0"/>
              </a:rPr>
              <a:t>afarensis</a:t>
            </a:r>
            <a:r>
              <a:rPr lang="en-AU" i="1" dirty="0">
                <a:latin typeface="Amherst" pitchFamily="34" charset="0"/>
              </a:rPr>
              <a:t> </a:t>
            </a:r>
            <a:r>
              <a:rPr lang="en-AU" dirty="0">
                <a:latin typeface="Amherst" pitchFamily="34" charset="0"/>
              </a:rPr>
              <a:t>3.56 million years ago. </a:t>
            </a:r>
          </a:p>
          <a:p>
            <a:pPr>
              <a:buFont typeface="Arial" pitchFamily="34" charset="0"/>
              <a:buChar char="•"/>
            </a:pPr>
            <a:r>
              <a:rPr lang="en-AU" dirty="0">
                <a:latin typeface="Amherst" pitchFamily="34" charset="0"/>
              </a:rPr>
              <a:t>Footprints indicate a bipedal form of locomotion include a deep impression showing </a:t>
            </a:r>
          </a:p>
          <a:p>
            <a:pPr lvl="1">
              <a:buFont typeface="Arial" pitchFamily="34" charset="0"/>
              <a:buChar char="•"/>
            </a:pPr>
            <a:r>
              <a:rPr lang="en-AU" u="sng" dirty="0">
                <a:latin typeface="Amherst" pitchFamily="34" charset="0"/>
              </a:rPr>
              <a:t>the heel hitting the ground first, </a:t>
            </a:r>
          </a:p>
          <a:p>
            <a:pPr lvl="1">
              <a:buFont typeface="Arial" pitchFamily="34" charset="0"/>
              <a:buChar char="•"/>
            </a:pPr>
            <a:r>
              <a:rPr lang="en-AU" u="sng" dirty="0">
                <a:latin typeface="Amherst" pitchFamily="34" charset="0"/>
              </a:rPr>
              <a:t>the lateral transmission of weight from the heel to the ball of the foot, </a:t>
            </a:r>
          </a:p>
          <a:p>
            <a:pPr lvl="1">
              <a:buFont typeface="Arial" pitchFamily="34" charset="0"/>
              <a:buChar char="•"/>
            </a:pPr>
            <a:r>
              <a:rPr lang="en-AU" u="sng" dirty="0">
                <a:latin typeface="Amherst" pitchFamily="34" charset="0"/>
              </a:rPr>
              <a:t>a well-developed longitudinal arch, </a:t>
            </a:r>
          </a:p>
          <a:p>
            <a:pPr lvl="1">
              <a:buFont typeface="Arial" pitchFamily="34" charset="0"/>
              <a:buChar char="•"/>
            </a:pPr>
            <a:r>
              <a:rPr lang="en-AU" u="sng" dirty="0">
                <a:latin typeface="Amherst" pitchFamily="34" charset="0"/>
              </a:rPr>
              <a:t>a big toe which was parallel to the other digits, and </a:t>
            </a:r>
          </a:p>
          <a:p>
            <a:pPr lvl="1">
              <a:buFont typeface="Arial" pitchFamily="34" charset="0"/>
              <a:buChar char="•"/>
            </a:pPr>
            <a:r>
              <a:rPr lang="en-AU" u="sng" dirty="0">
                <a:latin typeface="Amherst" pitchFamily="34" charset="0"/>
              </a:rPr>
              <a:t>a deep impression where the toe pushed the foot forward for the next stride.</a:t>
            </a:r>
          </a:p>
        </p:txBody>
      </p:sp>
      <p:pic>
        <p:nvPicPr>
          <p:cNvPr id="3074" name="Picture 2" descr="http://www.ecotao.com/holism/glos/lucy-1.jpg"/>
          <p:cNvPicPr>
            <a:picLocks noChangeAspect="1" noChangeArrowheads="1"/>
          </p:cNvPicPr>
          <p:nvPr/>
        </p:nvPicPr>
        <p:blipFill>
          <a:blip r:embed="rId2" cstate="print"/>
          <a:srcRect/>
          <a:stretch>
            <a:fillRect/>
          </a:stretch>
        </p:blipFill>
        <p:spPr bwMode="auto">
          <a:xfrm>
            <a:off x="6300192" y="260648"/>
            <a:ext cx="2460129" cy="6097455"/>
          </a:xfrm>
          <a:prstGeom prst="rect">
            <a:avLst/>
          </a:prstGeom>
          <a:noFill/>
        </p:spPr>
      </p:pic>
      <p:sp>
        <p:nvSpPr>
          <p:cNvPr id="4" name="Rectangle 3"/>
          <p:cNvSpPr/>
          <p:nvPr/>
        </p:nvSpPr>
        <p:spPr>
          <a:xfrm>
            <a:off x="4427984" y="6381328"/>
            <a:ext cx="4572000" cy="276999"/>
          </a:xfrm>
          <a:prstGeom prst="rect">
            <a:avLst/>
          </a:prstGeom>
        </p:spPr>
        <p:txBody>
          <a:bodyPr>
            <a:spAutoFit/>
          </a:bodyPr>
          <a:lstStyle/>
          <a:p>
            <a:r>
              <a:rPr lang="en-AU" sz="1200" dirty="0">
                <a:latin typeface="Amherst" pitchFamily="34" charset="0"/>
              </a:rPr>
              <a:t>http://www.ecotao.com/holism/glos/lucy-1.jpg</a:t>
            </a:r>
          </a:p>
        </p:txBody>
      </p:sp>
      <p:sp>
        <p:nvSpPr>
          <p:cNvPr id="6" name="TextBox 5"/>
          <p:cNvSpPr txBox="1"/>
          <p:nvPr/>
        </p:nvSpPr>
        <p:spPr>
          <a:xfrm>
            <a:off x="179512" y="5373216"/>
            <a:ext cx="6048672" cy="923330"/>
          </a:xfrm>
          <a:prstGeom prst="rect">
            <a:avLst/>
          </a:prstGeom>
          <a:noFill/>
        </p:spPr>
        <p:txBody>
          <a:bodyPr wrap="square" rtlCol="0">
            <a:spAutoFit/>
          </a:bodyPr>
          <a:lstStyle/>
          <a:p>
            <a:r>
              <a:rPr lang="en-AU" dirty="0">
                <a:latin typeface="Amherst" pitchFamily="34" charset="0"/>
              </a:rPr>
              <a:t>*</a:t>
            </a:r>
            <a:r>
              <a:rPr lang="en-AU" i="1" dirty="0">
                <a:latin typeface="Amherst" pitchFamily="34" charset="0"/>
              </a:rPr>
              <a:t>Dated using K-</a:t>
            </a:r>
            <a:r>
              <a:rPr lang="en-AU" i="1" dirty="0" err="1">
                <a:latin typeface="Amherst" pitchFamily="34" charset="0"/>
              </a:rPr>
              <a:t>Ar</a:t>
            </a:r>
            <a:r>
              <a:rPr lang="en-AU" i="1" dirty="0">
                <a:latin typeface="Amherst" pitchFamily="34" charset="0"/>
              </a:rPr>
              <a:t> radioisotope dating which used volcanic ash in which the fossils were found to arrive at a date</a:t>
            </a:r>
            <a:endParaRPr lang="en-AU" dirty="0">
              <a:latin typeface="Amhers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2585323"/>
          </a:xfrm>
          <a:prstGeom prst="rect">
            <a:avLst/>
          </a:prstGeom>
        </p:spPr>
        <p:txBody>
          <a:bodyPr wrap="square">
            <a:spAutoFit/>
          </a:bodyPr>
          <a:lstStyle/>
          <a:p>
            <a:r>
              <a:rPr lang="en-AU" b="1" dirty="0">
                <a:latin typeface="Amherst" pitchFamily="34" charset="0"/>
              </a:rPr>
              <a:t>Relative size of the cerebral cortex</a:t>
            </a:r>
          </a:p>
          <a:p>
            <a:r>
              <a:rPr lang="en-AU" dirty="0">
                <a:latin typeface="Amherst" pitchFamily="34" charset="0"/>
              </a:rPr>
              <a:t>Humans have relatively large brains: range in size from </a:t>
            </a:r>
            <a:r>
              <a:rPr lang="en-AU" u="sng" dirty="0">
                <a:latin typeface="Amherst" pitchFamily="34" charset="0"/>
              </a:rPr>
              <a:t>900</a:t>
            </a:r>
            <a:r>
              <a:rPr lang="en-AU" dirty="0">
                <a:latin typeface="Amherst" pitchFamily="34" charset="0"/>
              </a:rPr>
              <a:t> cm</a:t>
            </a:r>
            <a:r>
              <a:rPr lang="en-AU" baseline="30000" dirty="0">
                <a:latin typeface="Amherst" pitchFamily="34" charset="0"/>
              </a:rPr>
              <a:t>3</a:t>
            </a:r>
            <a:r>
              <a:rPr lang="en-AU" dirty="0">
                <a:latin typeface="Amherst" pitchFamily="34" charset="0"/>
              </a:rPr>
              <a:t> to </a:t>
            </a:r>
            <a:r>
              <a:rPr lang="en-AU" u="sng" dirty="0">
                <a:latin typeface="Amherst" pitchFamily="34" charset="0"/>
              </a:rPr>
              <a:t>2200</a:t>
            </a:r>
            <a:r>
              <a:rPr lang="en-AU" dirty="0">
                <a:latin typeface="Amherst" pitchFamily="34" charset="0"/>
              </a:rPr>
              <a:t> cm</a:t>
            </a:r>
            <a:r>
              <a:rPr lang="en-AU" baseline="30000" dirty="0">
                <a:latin typeface="Amherst" pitchFamily="34" charset="0"/>
              </a:rPr>
              <a:t>3</a:t>
            </a:r>
            <a:r>
              <a:rPr lang="en-AU" dirty="0">
                <a:latin typeface="Amherst" pitchFamily="34" charset="0"/>
              </a:rPr>
              <a:t> but average around </a:t>
            </a:r>
            <a:r>
              <a:rPr lang="en-AU" u="sng" dirty="0">
                <a:latin typeface="Amherst" pitchFamily="34" charset="0"/>
              </a:rPr>
              <a:t>1350</a:t>
            </a:r>
            <a:r>
              <a:rPr lang="en-AU" dirty="0">
                <a:latin typeface="Amherst" pitchFamily="34" charset="0"/>
              </a:rPr>
              <a:t> cm</a:t>
            </a:r>
            <a:r>
              <a:rPr lang="en-AU" baseline="30000" dirty="0">
                <a:latin typeface="Amherst" pitchFamily="34" charset="0"/>
              </a:rPr>
              <a:t>3</a:t>
            </a:r>
            <a:r>
              <a:rPr lang="en-AU" dirty="0">
                <a:latin typeface="Amherst" pitchFamily="34" charset="0"/>
              </a:rPr>
              <a:t> – contrasts  markedly with those of the apes, which average between </a:t>
            </a:r>
            <a:r>
              <a:rPr lang="en-AU" u="sng" dirty="0">
                <a:latin typeface="Amherst" pitchFamily="34" charset="0"/>
              </a:rPr>
              <a:t>400</a:t>
            </a:r>
            <a:r>
              <a:rPr lang="en-AU" dirty="0">
                <a:latin typeface="Amherst" pitchFamily="34" charset="0"/>
              </a:rPr>
              <a:t> cm</a:t>
            </a:r>
            <a:r>
              <a:rPr lang="en-AU" baseline="30000" dirty="0">
                <a:latin typeface="Amherst" pitchFamily="34" charset="0"/>
              </a:rPr>
              <a:t>3</a:t>
            </a:r>
            <a:r>
              <a:rPr lang="en-AU" dirty="0">
                <a:latin typeface="Amherst" pitchFamily="34" charset="0"/>
              </a:rPr>
              <a:t> and </a:t>
            </a:r>
            <a:r>
              <a:rPr lang="en-AU" u="sng" dirty="0">
                <a:latin typeface="Amherst" pitchFamily="34" charset="0"/>
              </a:rPr>
              <a:t>500</a:t>
            </a:r>
            <a:r>
              <a:rPr lang="en-AU" dirty="0">
                <a:latin typeface="Amherst" pitchFamily="34" charset="0"/>
              </a:rPr>
              <a:t> cm</a:t>
            </a:r>
            <a:r>
              <a:rPr lang="en-AU" baseline="30000" dirty="0">
                <a:latin typeface="Amherst" pitchFamily="34" charset="0"/>
              </a:rPr>
              <a:t>3</a:t>
            </a:r>
            <a:r>
              <a:rPr lang="en-AU" dirty="0">
                <a:latin typeface="Amherst" pitchFamily="34" charset="0"/>
              </a:rPr>
              <a:t>.  Difference in brain size is associated with </a:t>
            </a:r>
            <a:r>
              <a:rPr lang="en-AU" u="sng" dirty="0">
                <a:latin typeface="Amherst" pitchFamily="34" charset="0"/>
              </a:rPr>
              <a:t>the </a:t>
            </a:r>
            <a:r>
              <a:rPr lang="en-AU" b="1" u="sng" dirty="0">
                <a:latin typeface="Amherst" pitchFamily="34" charset="0"/>
              </a:rPr>
              <a:t>cerebrum</a:t>
            </a:r>
            <a:r>
              <a:rPr lang="en-AU" b="1" dirty="0">
                <a:latin typeface="Amherst" pitchFamily="34" charset="0"/>
              </a:rPr>
              <a:t>. </a:t>
            </a:r>
            <a:r>
              <a:rPr lang="en-AU" dirty="0">
                <a:latin typeface="Amherst" pitchFamily="34" charset="0"/>
              </a:rPr>
              <a:t>Outer portion of cerebrum is </a:t>
            </a:r>
            <a:r>
              <a:rPr lang="en-AU" u="sng" dirty="0">
                <a:latin typeface="Amherst" pitchFamily="34" charset="0"/>
              </a:rPr>
              <a:t>cortex</a:t>
            </a:r>
            <a:r>
              <a:rPr lang="en-AU" dirty="0">
                <a:latin typeface="Amherst" pitchFamily="34" charset="0"/>
              </a:rPr>
              <a:t> – portion of human brain that shows </a:t>
            </a:r>
            <a:r>
              <a:rPr lang="en-AU" u="sng" dirty="0">
                <a:latin typeface="Amherst" pitchFamily="34" charset="0"/>
              </a:rPr>
              <a:t>greatest degree of development</a:t>
            </a:r>
            <a:r>
              <a:rPr lang="en-AU" dirty="0">
                <a:latin typeface="Amherst" pitchFamily="34" charset="0"/>
              </a:rPr>
              <a:t>. Surface area of cerebral cortex greatly increased by folds, called </a:t>
            </a:r>
            <a:r>
              <a:rPr lang="en-AU" b="1" u="sng" dirty="0">
                <a:latin typeface="Amherst" pitchFamily="34" charset="0"/>
              </a:rPr>
              <a:t>convolutions</a:t>
            </a:r>
            <a:r>
              <a:rPr lang="en-AU" dirty="0">
                <a:latin typeface="Amherst" pitchFamily="34" charset="0"/>
              </a:rPr>
              <a:t> – give  a surface area </a:t>
            </a:r>
            <a:r>
              <a:rPr lang="en-AU" u="sng" dirty="0">
                <a:latin typeface="Amherst" pitchFamily="34" charset="0"/>
              </a:rPr>
              <a:t>50%</a:t>
            </a:r>
            <a:r>
              <a:rPr lang="en-AU" dirty="0">
                <a:latin typeface="Amherst" pitchFamily="34" charset="0"/>
              </a:rPr>
              <a:t> greater than a brain that has no convolutions.</a:t>
            </a:r>
          </a:p>
        </p:txBody>
      </p:sp>
      <p:sp>
        <p:nvSpPr>
          <p:cNvPr id="3" name="Rectangle 2"/>
          <p:cNvSpPr/>
          <p:nvPr/>
        </p:nvSpPr>
        <p:spPr>
          <a:xfrm>
            <a:off x="179512" y="2996952"/>
            <a:ext cx="8784976" cy="1200329"/>
          </a:xfrm>
          <a:prstGeom prst="rect">
            <a:avLst/>
          </a:prstGeom>
        </p:spPr>
        <p:txBody>
          <a:bodyPr wrap="square">
            <a:spAutoFit/>
          </a:bodyPr>
          <a:lstStyle/>
          <a:p>
            <a:r>
              <a:rPr lang="en-AU" dirty="0">
                <a:latin typeface="Amherst" pitchFamily="34" charset="0"/>
              </a:rPr>
              <a:t>Compared with apes, the front part of the cerebrum, known as the </a:t>
            </a:r>
            <a:r>
              <a:rPr lang="en-AU" b="1" u="sng" dirty="0">
                <a:latin typeface="Amherst" pitchFamily="34" charset="0"/>
              </a:rPr>
              <a:t>frontal lobe</a:t>
            </a:r>
            <a:r>
              <a:rPr lang="en-AU" b="1" dirty="0">
                <a:latin typeface="Amherst" pitchFamily="34" charset="0"/>
              </a:rPr>
              <a:t>, </a:t>
            </a:r>
            <a:r>
              <a:rPr lang="en-AU" dirty="0">
                <a:latin typeface="Amherst" pitchFamily="34" charset="0"/>
              </a:rPr>
              <a:t>occupies the greatest proportion of surface area. In humans it makes up </a:t>
            </a:r>
            <a:r>
              <a:rPr lang="en-AU" u="sng" dirty="0">
                <a:latin typeface="Amherst" pitchFamily="34" charset="0"/>
              </a:rPr>
              <a:t>47%</a:t>
            </a:r>
            <a:r>
              <a:rPr lang="en-AU" dirty="0">
                <a:latin typeface="Amherst" pitchFamily="34" charset="0"/>
              </a:rPr>
              <a:t> of the total surface of the cortex, whereas in apes it comprises only </a:t>
            </a:r>
            <a:r>
              <a:rPr lang="en-AU" u="sng" dirty="0">
                <a:latin typeface="Amherst" pitchFamily="34" charset="0"/>
              </a:rPr>
              <a:t>33%</a:t>
            </a:r>
            <a:r>
              <a:rPr lang="en-AU" dirty="0">
                <a:latin typeface="Amherst" pitchFamily="34" charset="0"/>
              </a:rPr>
              <a:t> - where higher  functions of </a:t>
            </a:r>
            <a:r>
              <a:rPr lang="en-AU" u="sng" dirty="0">
                <a:latin typeface="Amherst" pitchFamily="34" charset="0"/>
              </a:rPr>
              <a:t>thinking, reasoning, planning and processing take place</a:t>
            </a:r>
            <a:r>
              <a:rPr lang="en-AU" dirty="0">
                <a:latin typeface="Amherst" pitchFamily="34" charset="0"/>
              </a:rPr>
              <a:t>.</a:t>
            </a:r>
          </a:p>
        </p:txBody>
      </p:sp>
      <p:sp>
        <p:nvSpPr>
          <p:cNvPr id="4" name="Rectangle 3"/>
          <p:cNvSpPr/>
          <p:nvPr/>
        </p:nvSpPr>
        <p:spPr>
          <a:xfrm>
            <a:off x="179512" y="4653136"/>
            <a:ext cx="8784976" cy="1754326"/>
          </a:xfrm>
          <a:prstGeom prst="rect">
            <a:avLst/>
          </a:prstGeom>
        </p:spPr>
        <p:txBody>
          <a:bodyPr wrap="square">
            <a:spAutoFit/>
          </a:bodyPr>
          <a:lstStyle/>
          <a:p>
            <a:r>
              <a:rPr lang="en-AU" dirty="0">
                <a:latin typeface="Amherst" pitchFamily="34" charset="0"/>
              </a:rPr>
              <a:t>A large brain requires a </a:t>
            </a:r>
            <a:r>
              <a:rPr lang="en-AU" u="sng" dirty="0">
                <a:latin typeface="Amherst" pitchFamily="34" charset="0"/>
              </a:rPr>
              <a:t>large brain case</a:t>
            </a:r>
            <a:r>
              <a:rPr lang="en-AU" dirty="0">
                <a:latin typeface="Amherst" pitchFamily="34" charset="0"/>
              </a:rPr>
              <a:t>, or </a:t>
            </a:r>
            <a:r>
              <a:rPr lang="en-AU" b="1" u="sng" dirty="0">
                <a:latin typeface="Amherst" pitchFamily="34" charset="0"/>
              </a:rPr>
              <a:t>cranium</a:t>
            </a:r>
            <a:r>
              <a:rPr lang="en-AU" dirty="0">
                <a:latin typeface="Amherst" pitchFamily="34" charset="0"/>
              </a:rPr>
              <a:t>. So, the brow tends to be </a:t>
            </a:r>
            <a:r>
              <a:rPr lang="en-AU" u="sng" dirty="0">
                <a:latin typeface="Amherst" pitchFamily="34" charset="0"/>
              </a:rPr>
              <a:t>vertical</a:t>
            </a:r>
            <a:r>
              <a:rPr lang="en-AU" dirty="0">
                <a:latin typeface="Amherst" pitchFamily="34" charset="0"/>
              </a:rPr>
              <a:t> and lacks the prominent </a:t>
            </a:r>
            <a:r>
              <a:rPr lang="en-AU" u="sng" dirty="0">
                <a:latin typeface="Amherst" pitchFamily="34" charset="0"/>
              </a:rPr>
              <a:t>brow ridges </a:t>
            </a:r>
            <a:r>
              <a:rPr lang="en-AU" dirty="0">
                <a:latin typeface="Amherst" pitchFamily="34" charset="0"/>
              </a:rPr>
              <a:t>possessed by the apes. These features, together with a shortening of the </a:t>
            </a:r>
            <a:r>
              <a:rPr lang="en-AU" u="sng" dirty="0">
                <a:latin typeface="Amherst" pitchFamily="34" charset="0"/>
              </a:rPr>
              <a:t>snout</a:t>
            </a:r>
            <a:r>
              <a:rPr lang="en-AU" dirty="0">
                <a:latin typeface="Amherst" pitchFamily="34" charset="0"/>
              </a:rPr>
              <a:t>, have given humans a </a:t>
            </a:r>
            <a:r>
              <a:rPr lang="en-AU" u="sng" dirty="0">
                <a:latin typeface="Amherst" pitchFamily="34" charset="0"/>
              </a:rPr>
              <a:t>flat</a:t>
            </a:r>
            <a:r>
              <a:rPr lang="en-AU" dirty="0">
                <a:latin typeface="Amherst" pitchFamily="34" charset="0"/>
              </a:rPr>
              <a:t> face, although the bones of the nose have been left protruding. For this reason humans have a </a:t>
            </a:r>
            <a:r>
              <a:rPr lang="en-AU" u="sng" dirty="0">
                <a:latin typeface="Amherst" pitchFamily="34" charset="0"/>
              </a:rPr>
              <a:t>far more prominent nose </a:t>
            </a:r>
            <a:r>
              <a:rPr lang="en-AU" dirty="0">
                <a:latin typeface="Amherst" pitchFamily="34" charset="0"/>
              </a:rPr>
              <a:t>than any other primate.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754326"/>
          </a:xfrm>
          <a:prstGeom prst="rect">
            <a:avLst/>
          </a:prstGeom>
        </p:spPr>
        <p:txBody>
          <a:bodyPr wrap="square">
            <a:spAutoFit/>
          </a:bodyPr>
          <a:lstStyle/>
          <a:p>
            <a:r>
              <a:rPr lang="en-AU" dirty="0">
                <a:latin typeface="Amherst" pitchFamily="34" charset="0"/>
              </a:rPr>
              <a:t>The shape of the brain surface has been determined from </a:t>
            </a:r>
            <a:r>
              <a:rPr lang="en-AU" b="1" u="sng" dirty="0">
                <a:latin typeface="Amherst" pitchFamily="34" charset="0"/>
              </a:rPr>
              <a:t>endocasts</a:t>
            </a:r>
            <a:r>
              <a:rPr lang="en-AU" u="sng" dirty="0">
                <a:latin typeface="Amherst" pitchFamily="34" charset="0"/>
              </a:rPr>
              <a:t>,</a:t>
            </a:r>
            <a:r>
              <a:rPr lang="en-AU" dirty="0">
                <a:latin typeface="Amherst" pitchFamily="34" charset="0"/>
              </a:rPr>
              <a:t> impressions of the inside of the skull made from </a:t>
            </a:r>
            <a:r>
              <a:rPr lang="en-AU" u="sng" dirty="0">
                <a:latin typeface="Amherst" pitchFamily="34" charset="0"/>
              </a:rPr>
              <a:t>rock </a:t>
            </a:r>
            <a:r>
              <a:rPr lang="en-AU" dirty="0">
                <a:latin typeface="Amherst" pitchFamily="34" charset="0"/>
              </a:rPr>
              <a:t>or some other </a:t>
            </a:r>
            <a:r>
              <a:rPr lang="en-AU" u="sng" dirty="0">
                <a:latin typeface="Amherst" pitchFamily="34" charset="0"/>
              </a:rPr>
              <a:t>solid material </a:t>
            </a:r>
            <a:r>
              <a:rPr lang="en-AU" dirty="0">
                <a:latin typeface="Amherst" pitchFamily="34" charset="0"/>
              </a:rPr>
              <a:t>(e.g. Plaster of Paris can be used to fill cranial cavity of  fossil skulls discovered intact) indicated that Australopithecine brains were more </a:t>
            </a:r>
            <a:r>
              <a:rPr lang="en-AU" u="sng" dirty="0">
                <a:latin typeface="Amherst" pitchFamily="34" charset="0"/>
              </a:rPr>
              <a:t>human-like than ape-like</a:t>
            </a:r>
            <a:r>
              <a:rPr lang="en-AU" dirty="0">
                <a:latin typeface="Amherst" pitchFamily="34" charset="0"/>
              </a:rPr>
              <a:t> – foramen magnum was </a:t>
            </a:r>
            <a:r>
              <a:rPr lang="en-AU" u="sng" dirty="0">
                <a:latin typeface="Amherst" pitchFamily="34" charset="0"/>
              </a:rPr>
              <a:t>more forward</a:t>
            </a:r>
            <a:r>
              <a:rPr lang="en-AU" dirty="0">
                <a:latin typeface="Amherst" pitchFamily="34" charset="0"/>
              </a:rPr>
              <a:t> than it is in apes – skull  </a:t>
            </a:r>
            <a:r>
              <a:rPr lang="en-AU" u="sng" dirty="0">
                <a:latin typeface="Amherst" pitchFamily="34" charset="0"/>
              </a:rPr>
              <a:t>more rounded</a:t>
            </a:r>
            <a:r>
              <a:rPr lang="en-AU" dirty="0">
                <a:latin typeface="Amherst" pitchFamily="34" charset="0"/>
              </a:rPr>
              <a:t> at the back.</a:t>
            </a:r>
          </a:p>
        </p:txBody>
      </p:sp>
      <p:pic>
        <p:nvPicPr>
          <p:cNvPr id="1026" name="Picture 2"/>
          <p:cNvPicPr>
            <a:picLocks noChangeAspect="1" noChangeArrowheads="1"/>
          </p:cNvPicPr>
          <p:nvPr/>
        </p:nvPicPr>
        <p:blipFill>
          <a:blip r:embed="rId2" cstate="print"/>
          <a:srcRect/>
          <a:stretch>
            <a:fillRect/>
          </a:stretch>
        </p:blipFill>
        <p:spPr bwMode="auto">
          <a:xfrm>
            <a:off x="1043608" y="1988840"/>
            <a:ext cx="6696744" cy="47468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479"/>
            <a:ext cx="9144000" cy="5541042"/>
          </a:xfrm>
          <a:prstGeom prst="rect">
            <a:avLst/>
          </a:prstGeom>
        </p:spPr>
      </p:pic>
    </p:spTree>
    <p:extLst>
      <p:ext uri="{BB962C8B-B14F-4D97-AF65-F5344CB8AC3E}">
        <p14:creationId xmlns:p14="http://schemas.microsoft.com/office/powerpoint/2010/main" val="309243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646331"/>
          </a:xfrm>
          <a:prstGeom prst="rect">
            <a:avLst/>
          </a:prstGeom>
        </p:spPr>
        <p:txBody>
          <a:bodyPr wrap="square">
            <a:spAutoFit/>
          </a:bodyPr>
          <a:lstStyle/>
          <a:p>
            <a:r>
              <a:rPr lang="en-AU" dirty="0">
                <a:latin typeface="Amherst" pitchFamily="34" charset="0"/>
              </a:rPr>
              <a:t>A gradual increase in the number of </a:t>
            </a:r>
            <a:r>
              <a:rPr lang="en-AU" u="sng" dirty="0">
                <a:latin typeface="Amherst" pitchFamily="34" charset="0"/>
              </a:rPr>
              <a:t>convolutions</a:t>
            </a:r>
            <a:r>
              <a:rPr lang="en-AU" dirty="0">
                <a:latin typeface="Amherst" pitchFamily="34" charset="0"/>
              </a:rPr>
              <a:t> and the size of the </a:t>
            </a:r>
            <a:r>
              <a:rPr lang="en-AU" u="sng" dirty="0">
                <a:latin typeface="Amherst" pitchFamily="34" charset="0"/>
              </a:rPr>
              <a:t>frontal lobe</a:t>
            </a:r>
            <a:r>
              <a:rPr lang="en-AU" dirty="0">
                <a:latin typeface="Amherst" pitchFamily="34" charset="0"/>
              </a:rPr>
              <a:t> are also evident.</a:t>
            </a:r>
          </a:p>
        </p:txBody>
      </p:sp>
      <p:sp>
        <p:nvSpPr>
          <p:cNvPr id="3" name="Rectangle 2"/>
          <p:cNvSpPr/>
          <p:nvPr/>
        </p:nvSpPr>
        <p:spPr>
          <a:xfrm>
            <a:off x="179512" y="908720"/>
            <a:ext cx="8784976" cy="1477328"/>
          </a:xfrm>
          <a:prstGeom prst="rect">
            <a:avLst/>
          </a:prstGeom>
        </p:spPr>
        <p:txBody>
          <a:bodyPr wrap="square">
            <a:spAutoFit/>
          </a:bodyPr>
          <a:lstStyle/>
          <a:p>
            <a:r>
              <a:rPr lang="en-AU" dirty="0">
                <a:latin typeface="Amherst" pitchFamily="34" charset="0"/>
              </a:rPr>
              <a:t>Over the period of time </a:t>
            </a:r>
            <a:r>
              <a:rPr lang="en-AU" i="1" dirty="0">
                <a:latin typeface="Amherst" pitchFamily="34" charset="0"/>
              </a:rPr>
              <a:t>Homo erectus </a:t>
            </a:r>
            <a:r>
              <a:rPr lang="en-AU" dirty="0">
                <a:latin typeface="Amherst" pitchFamily="34" charset="0"/>
              </a:rPr>
              <a:t>lived on earth, cranial capacity  increased from about </a:t>
            </a:r>
            <a:r>
              <a:rPr lang="en-AU" u="sng" dirty="0">
                <a:latin typeface="Amherst" pitchFamily="34" charset="0"/>
              </a:rPr>
              <a:t>750 cm</a:t>
            </a:r>
            <a:r>
              <a:rPr lang="en-AU" u="sng" baseline="30000" dirty="0">
                <a:latin typeface="Amherst" pitchFamily="34" charset="0"/>
              </a:rPr>
              <a:t>3</a:t>
            </a:r>
            <a:r>
              <a:rPr lang="en-AU" u="sng" dirty="0">
                <a:latin typeface="Amherst" pitchFamily="34" charset="0"/>
              </a:rPr>
              <a:t> to 1250 cm</a:t>
            </a:r>
            <a:r>
              <a:rPr lang="en-AU" u="sng" baseline="30000" dirty="0">
                <a:latin typeface="Amherst" pitchFamily="34" charset="0"/>
              </a:rPr>
              <a:t>3</a:t>
            </a:r>
            <a:r>
              <a:rPr lang="en-AU" dirty="0">
                <a:latin typeface="Amherst" pitchFamily="34" charset="0"/>
              </a:rPr>
              <a:t>. As brain case expanded, face tended to become </a:t>
            </a:r>
            <a:r>
              <a:rPr lang="en-AU" u="sng" dirty="0">
                <a:latin typeface="Amherst" pitchFamily="34" charset="0"/>
              </a:rPr>
              <a:t>flatter</a:t>
            </a:r>
            <a:r>
              <a:rPr lang="en-AU" dirty="0">
                <a:latin typeface="Amherst" pitchFamily="34" charset="0"/>
              </a:rPr>
              <a:t> – a  noticeable </a:t>
            </a:r>
            <a:r>
              <a:rPr lang="en-AU" u="sng" dirty="0">
                <a:latin typeface="Amherst" pitchFamily="34" charset="0"/>
              </a:rPr>
              <a:t>forehead</a:t>
            </a:r>
            <a:r>
              <a:rPr lang="en-AU" dirty="0">
                <a:latin typeface="Amherst" pitchFamily="34" charset="0"/>
              </a:rPr>
              <a:t> began to develop in the later members of the species – probably due to an expanding frontal lobe (Fig. 19.16).</a:t>
            </a:r>
          </a:p>
        </p:txBody>
      </p:sp>
      <p:sp>
        <p:nvSpPr>
          <p:cNvPr id="4" name="Rectangle 3"/>
          <p:cNvSpPr/>
          <p:nvPr/>
        </p:nvSpPr>
        <p:spPr>
          <a:xfrm>
            <a:off x="179512" y="2348880"/>
            <a:ext cx="3389069" cy="369332"/>
          </a:xfrm>
          <a:prstGeom prst="rect">
            <a:avLst/>
          </a:prstGeom>
        </p:spPr>
        <p:txBody>
          <a:bodyPr wrap="none">
            <a:spAutoFit/>
          </a:bodyPr>
          <a:lstStyle/>
          <a:p>
            <a:r>
              <a:rPr lang="en-AU" b="1" dirty="0">
                <a:latin typeface="Amherst" pitchFamily="34" charset="0"/>
              </a:rPr>
              <a:t>Prognathism and dentition</a:t>
            </a:r>
            <a:endParaRPr lang="en-AU" dirty="0">
              <a:latin typeface="Amherst" pitchFamily="34" charset="0"/>
            </a:endParaRPr>
          </a:p>
        </p:txBody>
      </p:sp>
      <p:sp>
        <p:nvSpPr>
          <p:cNvPr id="5" name="Rectangle 4"/>
          <p:cNvSpPr/>
          <p:nvPr/>
        </p:nvSpPr>
        <p:spPr>
          <a:xfrm>
            <a:off x="179512" y="2852936"/>
            <a:ext cx="8784976" cy="1754326"/>
          </a:xfrm>
          <a:prstGeom prst="rect">
            <a:avLst/>
          </a:prstGeom>
        </p:spPr>
        <p:txBody>
          <a:bodyPr wrap="square">
            <a:spAutoFit/>
          </a:bodyPr>
          <a:lstStyle/>
          <a:p>
            <a:r>
              <a:rPr lang="en-AU" dirty="0">
                <a:latin typeface="Amherst" pitchFamily="34" charset="0"/>
              </a:rPr>
              <a:t>Compared with other primates, human dentition is very distinctive. In humans, canines look more like </a:t>
            </a:r>
            <a:r>
              <a:rPr lang="en-AU" u="sng" dirty="0">
                <a:latin typeface="Amherst" pitchFamily="34" charset="0"/>
              </a:rPr>
              <a:t>incisors</a:t>
            </a:r>
            <a:r>
              <a:rPr lang="en-AU" dirty="0">
                <a:latin typeface="Amherst" pitchFamily="34" charset="0"/>
              </a:rPr>
              <a:t> – they do not </a:t>
            </a:r>
            <a:r>
              <a:rPr lang="en-AU" u="sng" dirty="0">
                <a:latin typeface="Amherst" pitchFamily="34" charset="0"/>
              </a:rPr>
              <a:t>protrude and interlock</a:t>
            </a:r>
            <a:r>
              <a:rPr lang="en-AU" dirty="0">
                <a:latin typeface="Amherst" pitchFamily="34" charset="0"/>
              </a:rPr>
              <a:t> in the upper jaw – small  canine teeth and relatively small incisors </a:t>
            </a:r>
            <a:r>
              <a:rPr lang="en-AU" u="sng" dirty="0">
                <a:latin typeface="Amherst" pitchFamily="34" charset="0"/>
              </a:rPr>
              <a:t>take up less room in the jaw </a:t>
            </a:r>
            <a:r>
              <a:rPr lang="en-AU" dirty="0">
                <a:latin typeface="Amherst" pitchFamily="34" charset="0"/>
              </a:rPr>
              <a:t>– shape  of the tooth row, or </a:t>
            </a:r>
            <a:r>
              <a:rPr lang="en-AU" b="1" u="sng" dirty="0">
                <a:latin typeface="Amherst" pitchFamily="34" charset="0"/>
              </a:rPr>
              <a:t>dental arcade</a:t>
            </a:r>
            <a:r>
              <a:rPr lang="en-AU" dirty="0">
                <a:latin typeface="Amherst" pitchFamily="34" charset="0"/>
              </a:rPr>
              <a:t>, has evolved from the </a:t>
            </a:r>
            <a:r>
              <a:rPr lang="en-AU" u="sng" dirty="0">
                <a:latin typeface="Amherst" pitchFamily="34" charset="0"/>
              </a:rPr>
              <a:t>U pattern</a:t>
            </a:r>
            <a:r>
              <a:rPr lang="en-AU" dirty="0">
                <a:latin typeface="Amherst" pitchFamily="34" charset="0"/>
              </a:rPr>
              <a:t> of the apes to become </a:t>
            </a:r>
            <a:r>
              <a:rPr lang="en-AU" u="sng" dirty="0">
                <a:latin typeface="Amherst" pitchFamily="34" charset="0"/>
              </a:rPr>
              <a:t>parabolic</a:t>
            </a:r>
            <a:r>
              <a:rPr lang="en-AU" dirty="0">
                <a:latin typeface="Amherst" pitchFamily="34" charset="0"/>
              </a:rPr>
              <a:t> in shape, as shown in Figure 19.17.</a:t>
            </a:r>
          </a:p>
        </p:txBody>
      </p:sp>
      <p:pic>
        <p:nvPicPr>
          <p:cNvPr id="2050" name="Picture 2"/>
          <p:cNvPicPr>
            <a:picLocks noChangeAspect="1" noChangeArrowheads="1"/>
          </p:cNvPicPr>
          <p:nvPr/>
        </p:nvPicPr>
        <p:blipFill>
          <a:blip r:embed="rId2" cstate="print">
            <a:lum bright="-20000" contrast="30000"/>
          </a:blip>
          <a:srcRect/>
          <a:stretch>
            <a:fillRect/>
          </a:stretch>
        </p:blipFill>
        <p:spPr bwMode="auto">
          <a:xfrm>
            <a:off x="2051720" y="4538290"/>
            <a:ext cx="4665855" cy="231971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3528" y="5085184"/>
            <a:ext cx="2085975" cy="7715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2585323"/>
          </a:xfrm>
          <a:prstGeom prst="rect">
            <a:avLst/>
          </a:prstGeom>
        </p:spPr>
        <p:txBody>
          <a:bodyPr wrap="square">
            <a:spAutoFit/>
          </a:bodyPr>
          <a:lstStyle/>
          <a:p>
            <a:r>
              <a:rPr lang="en-AU" dirty="0">
                <a:latin typeface="Amherst" pitchFamily="34" charset="0"/>
              </a:rPr>
              <a:t>Early hominins, such as </a:t>
            </a:r>
            <a:r>
              <a:rPr lang="en-AU" i="1" u="sng" dirty="0">
                <a:latin typeface="Amherst" pitchFamily="34" charset="0"/>
              </a:rPr>
              <a:t>Australopithecus </a:t>
            </a:r>
            <a:r>
              <a:rPr lang="en-AU" i="1" u="sng" dirty="0" err="1">
                <a:latin typeface="Amherst" pitchFamily="34" charset="0"/>
              </a:rPr>
              <a:t>afarensis</a:t>
            </a:r>
            <a:r>
              <a:rPr lang="en-AU" i="1" dirty="0">
                <a:latin typeface="Amherst" pitchFamily="34" charset="0"/>
              </a:rPr>
              <a:t>, </a:t>
            </a:r>
            <a:r>
              <a:rPr lang="en-AU" dirty="0">
                <a:latin typeface="Amherst" pitchFamily="34" charset="0"/>
              </a:rPr>
              <a:t>had a jaw and face that was more ape-like – teeth were </a:t>
            </a:r>
            <a:r>
              <a:rPr lang="en-AU" u="sng" dirty="0">
                <a:latin typeface="Amherst" pitchFamily="34" charset="0"/>
              </a:rPr>
              <a:t>large</a:t>
            </a:r>
            <a:r>
              <a:rPr lang="en-AU" dirty="0">
                <a:latin typeface="Amherst" pitchFamily="34" charset="0"/>
              </a:rPr>
              <a:t> – possessed a </a:t>
            </a:r>
            <a:r>
              <a:rPr lang="en-AU" b="1" u="sng" dirty="0">
                <a:latin typeface="Amherst" pitchFamily="34" charset="0"/>
              </a:rPr>
              <a:t>diastema</a:t>
            </a:r>
            <a:r>
              <a:rPr lang="en-AU" b="1" dirty="0">
                <a:latin typeface="Amherst" pitchFamily="34" charset="0"/>
              </a:rPr>
              <a:t> </a:t>
            </a:r>
            <a:r>
              <a:rPr lang="en-AU" i="1" dirty="0">
                <a:latin typeface="Amherst" pitchFamily="34" charset="0"/>
              </a:rPr>
              <a:t>– </a:t>
            </a:r>
            <a:r>
              <a:rPr lang="en-AU" i="1" u="sng" dirty="0">
                <a:latin typeface="Amherst" pitchFamily="34" charset="0"/>
              </a:rPr>
              <a:t>U-shaped </a:t>
            </a:r>
            <a:r>
              <a:rPr lang="en-AU" dirty="0">
                <a:latin typeface="Amherst" pitchFamily="34" charset="0"/>
              </a:rPr>
              <a:t>dental arcade.  By the time of </a:t>
            </a:r>
            <a:r>
              <a:rPr lang="en-AU" i="1" u="sng" dirty="0">
                <a:latin typeface="Amherst" pitchFamily="34" charset="0"/>
              </a:rPr>
              <a:t>Homo </a:t>
            </a:r>
            <a:r>
              <a:rPr lang="en-AU" i="1" u="sng" dirty="0" err="1">
                <a:latin typeface="Amherst" pitchFamily="34" charset="0"/>
              </a:rPr>
              <a:t>habilis</a:t>
            </a:r>
            <a:r>
              <a:rPr lang="en-AU" i="1" dirty="0">
                <a:latin typeface="Amherst" pitchFamily="34" charset="0"/>
              </a:rPr>
              <a:t>, </a:t>
            </a:r>
            <a:r>
              <a:rPr lang="en-AU" dirty="0">
                <a:latin typeface="Amherst" pitchFamily="34" charset="0"/>
              </a:rPr>
              <a:t>molars and premolars had become </a:t>
            </a:r>
            <a:r>
              <a:rPr lang="en-AU" u="sng" dirty="0">
                <a:latin typeface="Amherst" pitchFamily="34" charset="0"/>
              </a:rPr>
              <a:t>smaller and narrower </a:t>
            </a:r>
            <a:r>
              <a:rPr lang="en-AU" dirty="0">
                <a:latin typeface="Amherst" pitchFamily="34" charset="0"/>
              </a:rPr>
              <a:t>– canines were still </a:t>
            </a:r>
            <a:r>
              <a:rPr lang="en-AU" u="sng" dirty="0">
                <a:latin typeface="Amherst" pitchFamily="34" charset="0"/>
              </a:rPr>
              <a:t>prominent</a:t>
            </a:r>
            <a:r>
              <a:rPr lang="en-AU" dirty="0">
                <a:latin typeface="Amherst" pitchFamily="34" charset="0"/>
              </a:rPr>
              <a:t>. The trend continues in </a:t>
            </a:r>
            <a:r>
              <a:rPr lang="en-AU" i="1" u="sng" dirty="0">
                <a:latin typeface="Amherst" pitchFamily="34" charset="0"/>
              </a:rPr>
              <a:t>H. erectus </a:t>
            </a:r>
            <a:r>
              <a:rPr lang="en-AU" u="sng" dirty="0">
                <a:latin typeface="Amherst" pitchFamily="34" charset="0"/>
              </a:rPr>
              <a:t> </a:t>
            </a:r>
            <a:r>
              <a:rPr lang="en-AU" dirty="0">
                <a:latin typeface="Amherst" pitchFamily="34" charset="0"/>
              </a:rPr>
              <a:t>– teeth  of more recent fossils are generally smaller than those of earlier members. The molars, in particular, show </a:t>
            </a:r>
            <a:r>
              <a:rPr lang="en-AU" u="sng" dirty="0">
                <a:latin typeface="Amherst" pitchFamily="34" charset="0"/>
              </a:rPr>
              <a:t>a decrease in size</a:t>
            </a:r>
            <a:r>
              <a:rPr lang="en-AU" dirty="0">
                <a:latin typeface="Amherst" pitchFamily="34" charset="0"/>
              </a:rPr>
              <a:t> over time – may reflect the </a:t>
            </a:r>
            <a:r>
              <a:rPr lang="en-AU" u="sng" dirty="0">
                <a:latin typeface="Amherst" pitchFamily="34" charset="0"/>
              </a:rPr>
              <a:t>progressive change in diet to softer foods</a:t>
            </a:r>
            <a:r>
              <a:rPr lang="en-AU" dirty="0">
                <a:latin typeface="Amherst" pitchFamily="34" charset="0"/>
              </a:rPr>
              <a:t>, including more </a:t>
            </a:r>
            <a:r>
              <a:rPr lang="en-AU" u="sng" dirty="0">
                <a:latin typeface="Amherst" pitchFamily="34" charset="0"/>
              </a:rPr>
              <a:t>meat</a:t>
            </a:r>
            <a:r>
              <a:rPr lang="en-AU" dirty="0">
                <a:latin typeface="Amherst" pitchFamily="34" charset="0"/>
              </a:rPr>
              <a:t> and </a:t>
            </a:r>
            <a:r>
              <a:rPr lang="en-AU" u="sng" dirty="0">
                <a:latin typeface="Amherst" pitchFamily="34" charset="0"/>
              </a:rPr>
              <a:t>cooked food </a:t>
            </a:r>
            <a:r>
              <a:rPr lang="en-AU" dirty="0">
                <a:latin typeface="Amherst" pitchFamily="34" charset="0"/>
              </a:rPr>
              <a:t>in the diet.</a:t>
            </a:r>
          </a:p>
        </p:txBody>
      </p:sp>
      <p:sp>
        <p:nvSpPr>
          <p:cNvPr id="3" name="Rectangle 2"/>
          <p:cNvSpPr/>
          <p:nvPr/>
        </p:nvSpPr>
        <p:spPr>
          <a:xfrm>
            <a:off x="179512" y="2924944"/>
            <a:ext cx="8784976" cy="1477328"/>
          </a:xfrm>
          <a:prstGeom prst="rect">
            <a:avLst/>
          </a:prstGeom>
        </p:spPr>
        <p:txBody>
          <a:bodyPr wrap="square">
            <a:spAutoFit/>
          </a:bodyPr>
          <a:lstStyle/>
          <a:p>
            <a:r>
              <a:rPr lang="en-AU" dirty="0">
                <a:latin typeface="Amherst" pitchFamily="34" charset="0"/>
              </a:rPr>
              <a:t>The long-term trend towards smaller teeth is also noticeable in </a:t>
            </a:r>
            <a:r>
              <a:rPr lang="en-AU" u="sng" dirty="0">
                <a:latin typeface="Amherst" pitchFamily="34" charset="0"/>
              </a:rPr>
              <a:t>modern humans</a:t>
            </a:r>
            <a:r>
              <a:rPr lang="en-AU" dirty="0">
                <a:latin typeface="Amherst" pitchFamily="34" charset="0"/>
              </a:rPr>
              <a:t>. Humans that lived about 100 000 years ago had teeth that were 10% larger than humans of today. Modern (current day) humans also appear to be gradually losing their </a:t>
            </a:r>
            <a:r>
              <a:rPr lang="en-AU" u="sng" dirty="0">
                <a:latin typeface="Amherst" pitchFamily="34" charset="0"/>
              </a:rPr>
              <a:t>wisdom teeth</a:t>
            </a:r>
            <a:r>
              <a:rPr lang="en-AU" dirty="0">
                <a:latin typeface="Amherst" pitchFamily="34" charset="0"/>
              </a:rPr>
              <a:t> (the third molar), with an increasing number of people having no wisdom teeth at birth.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1477328"/>
          </a:xfrm>
          <a:prstGeom prst="rect">
            <a:avLst/>
          </a:prstGeom>
        </p:spPr>
        <p:txBody>
          <a:bodyPr wrap="square">
            <a:spAutoFit/>
          </a:bodyPr>
          <a:lstStyle/>
          <a:p>
            <a:r>
              <a:rPr lang="en-AU" dirty="0">
                <a:latin typeface="Amherst" pitchFamily="34" charset="0"/>
              </a:rPr>
              <a:t>Apes and the early hominins have a </a:t>
            </a:r>
            <a:r>
              <a:rPr lang="en-AU" u="sng" dirty="0">
                <a:latin typeface="Amherst" pitchFamily="34" charset="0"/>
              </a:rPr>
              <a:t>forward jutting jaw</a:t>
            </a:r>
            <a:r>
              <a:rPr lang="en-AU" dirty="0">
                <a:latin typeface="Amherst" pitchFamily="34" charset="0"/>
              </a:rPr>
              <a:t>, a characteristic known as </a:t>
            </a:r>
            <a:r>
              <a:rPr lang="en-AU" b="1" u="sng" dirty="0">
                <a:latin typeface="Amherst" pitchFamily="34" charset="0"/>
              </a:rPr>
              <a:t>prognathism</a:t>
            </a:r>
            <a:r>
              <a:rPr lang="en-AU" b="1" dirty="0">
                <a:latin typeface="Amherst" pitchFamily="34" charset="0"/>
              </a:rPr>
              <a:t>.  </a:t>
            </a:r>
            <a:r>
              <a:rPr lang="en-AU" dirty="0">
                <a:latin typeface="Amherst" pitchFamily="34" charset="0"/>
              </a:rPr>
              <a:t>Figures 19.19 and 19.20 show that the australopithecine skull has a </a:t>
            </a:r>
            <a:r>
              <a:rPr lang="en-AU" u="sng" dirty="0">
                <a:latin typeface="Amherst" pitchFamily="34" charset="0"/>
              </a:rPr>
              <a:t>projecting jaw </a:t>
            </a:r>
            <a:r>
              <a:rPr lang="en-AU" dirty="0">
                <a:latin typeface="Amherst" pitchFamily="34" charset="0"/>
              </a:rPr>
              <a:t>that makes it appear almost </a:t>
            </a:r>
            <a:r>
              <a:rPr lang="en-AU" u="sng" dirty="0">
                <a:latin typeface="Amherst" pitchFamily="34" charset="0"/>
              </a:rPr>
              <a:t>ape-like</a:t>
            </a:r>
            <a:r>
              <a:rPr lang="en-AU" dirty="0">
                <a:latin typeface="Amherst" pitchFamily="34" charset="0"/>
              </a:rPr>
              <a:t>, while the skull of </a:t>
            </a:r>
            <a:r>
              <a:rPr lang="en-AU" i="1" u="sng" dirty="0">
                <a:latin typeface="Amherst" pitchFamily="34" charset="0"/>
              </a:rPr>
              <a:t>H. erectus </a:t>
            </a:r>
            <a:r>
              <a:rPr lang="en-AU" dirty="0">
                <a:latin typeface="Amherst" pitchFamily="34" charset="0"/>
              </a:rPr>
              <a:t>is less prognathic and that of a modern human is the </a:t>
            </a:r>
            <a:r>
              <a:rPr lang="en-AU" u="sng" dirty="0">
                <a:latin typeface="Amherst" pitchFamily="34" charset="0"/>
              </a:rPr>
              <a:t>least prognathic </a:t>
            </a:r>
            <a:r>
              <a:rPr lang="en-AU" dirty="0">
                <a:latin typeface="Amherst" pitchFamily="34" charset="0"/>
              </a:rPr>
              <a:t>of the three. </a:t>
            </a:r>
          </a:p>
        </p:txBody>
      </p:sp>
      <p:pic>
        <p:nvPicPr>
          <p:cNvPr id="3074" name="Picture 2"/>
          <p:cNvPicPr>
            <a:picLocks noChangeAspect="1" noChangeArrowheads="1"/>
          </p:cNvPicPr>
          <p:nvPr/>
        </p:nvPicPr>
        <p:blipFill>
          <a:blip r:embed="rId2" cstate="print">
            <a:lum bright="-20000" contrast="40000"/>
          </a:blip>
          <a:srcRect/>
          <a:stretch>
            <a:fillRect/>
          </a:stretch>
        </p:blipFill>
        <p:spPr bwMode="auto">
          <a:xfrm>
            <a:off x="323528" y="1916832"/>
            <a:ext cx="8562975" cy="36671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51920" y="5661248"/>
            <a:ext cx="2178546" cy="74986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749"/>
            <a:ext cx="8229600" cy="4291124"/>
          </a:xfrm>
        </p:spPr>
        <p:txBody>
          <a:bodyPr/>
          <a:lstStyle/>
          <a:p>
            <a:pPr marL="0" indent="0">
              <a:buNone/>
            </a:pPr>
            <a:r>
              <a:rPr lang="en-US" b="1" u="sng" dirty="0" err="1"/>
              <a:t>Prognathism</a:t>
            </a:r>
            <a:r>
              <a:rPr lang="en-US" b="1" u="sng" dirty="0"/>
              <a:t>:</a:t>
            </a:r>
          </a:p>
          <a:p>
            <a:r>
              <a:rPr lang="en-US" sz="2800" dirty="0">
                <a:sym typeface="Wingdings" panose="05000000000000000000" pitchFamily="2" charset="2"/>
              </a:rPr>
              <a:t>Reduction in </a:t>
            </a:r>
            <a:r>
              <a:rPr lang="en-US" sz="2800" dirty="0" err="1">
                <a:sym typeface="Wingdings" panose="05000000000000000000" pitchFamily="2" charset="2"/>
              </a:rPr>
              <a:t>prognathism</a:t>
            </a:r>
            <a:r>
              <a:rPr lang="en-US" sz="2800" dirty="0">
                <a:sym typeface="Wingdings" panose="05000000000000000000" pitchFamily="2" charset="2"/>
              </a:rPr>
              <a:t>  development of a chin and a prominent nose. </a:t>
            </a:r>
            <a:endParaRPr lang="en-US" sz="2800" i="1" dirty="0">
              <a:sym typeface="Wingdings" panose="05000000000000000000" pitchFamily="2" charset="2"/>
            </a:endParaRPr>
          </a:p>
          <a:p>
            <a:r>
              <a:rPr lang="en-US" sz="2800" dirty="0">
                <a:sym typeface="Wingdings" panose="05000000000000000000" pitchFamily="2" charset="2"/>
              </a:rPr>
              <a:t>↑ cranium size = more distinct forehead and </a:t>
            </a:r>
            <a:r>
              <a:rPr lang="en-AU" sz="2800" dirty="0"/>
              <a:t>↓</a:t>
            </a:r>
            <a:r>
              <a:rPr lang="en-US" sz="2800" dirty="0">
                <a:sym typeface="Wingdings" panose="05000000000000000000" pitchFamily="2" charset="2"/>
              </a:rPr>
              <a:t>size of </a:t>
            </a:r>
            <a:r>
              <a:rPr lang="en-US" sz="2800" b="1" dirty="0">
                <a:sym typeface="Wingdings" panose="05000000000000000000" pitchFamily="2" charset="2"/>
              </a:rPr>
              <a:t>brow ridge</a:t>
            </a:r>
            <a:r>
              <a:rPr lang="en-US" sz="2800" dirty="0">
                <a:sym typeface="Wingdings" panose="05000000000000000000" pitchFamily="2" charset="2"/>
              </a:rPr>
              <a:t>.</a:t>
            </a:r>
          </a:p>
          <a:p>
            <a:pPr marL="0" indent="0">
              <a:buNone/>
            </a:pPr>
            <a:endParaRPr lang="en-US" dirty="0">
              <a:sym typeface="Wingdings" panose="05000000000000000000" pitchFamily="2" charset="2"/>
            </a:endParaRPr>
          </a:p>
        </p:txBody>
      </p:sp>
      <p:pic>
        <p:nvPicPr>
          <p:cNvPr id="4" name="Picture 3"/>
          <p:cNvPicPr>
            <a:picLocks noChangeAspect="1" noChangeArrowheads="1"/>
          </p:cNvPicPr>
          <p:nvPr/>
        </p:nvPicPr>
        <p:blipFill>
          <a:blip r:embed="rId2" cstate="print">
            <a:lum bright="-20000" contrast="40000"/>
          </a:blip>
          <a:srcRect/>
          <a:stretch>
            <a:fillRect/>
          </a:stretch>
        </p:blipFill>
        <p:spPr bwMode="auto">
          <a:xfrm>
            <a:off x="1763688" y="3599242"/>
            <a:ext cx="5616624" cy="2269051"/>
          </a:xfrm>
          <a:prstGeom prst="rect">
            <a:avLst/>
          </a:prstGeom>
          <a:noFill/>
          <a:ln w="9525">
            <a:noFill/>
            <a:miter lim="800000"/>
            <a:headEnd/>
            <a:tailEnd/>
          </a:ln>
        </p:spPr>
      </p:pic>
    </p:spTree>
    <p:extLst>
      <p:ext uri="{BB962C8B-B14F-4D97-AF65-F5344CB8AC3E}">
        <p14:creationId xmlns:p14="http://schemas.microsoft.com/office/powerpoint/2010/main" val="113508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0"/>
            <a:ext cx="5892800" cy="6858000"/>
          </a:xfrm>
          <a:prstGeom prst="rect">
            <a:avLst/>
          </a:prstGeom>
        </p:spPr>
      </p:pic>
    </p:spTree>
    <p:extLst>
      <p:ext uri="{BB962C8B-B14F-4D97-AF65-F5344CB8AC3E}">
        <p14:creationId xmlns:p14="http://schemas.microsoft.com/office/powerpoint/2010/main" val="396181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inid Evolution slide 24.jpg"/>
          <p:cNvPicPr>
            <a:picLocks noChangeAspect="1"/>
          </p:cNvPicPr>
          <p:nvPr/>
        </p:nvPicPr>
        <p:blipFill>
          <a:blip r:embed="rId2" cstate="print">
            <a:lum bright="-20000" contrast="40000"/>
          </a:blip>
          <a:stretch>
            <a:fillRect/>
          </a:stretch>
        </p:blipFill>
        <p:spPr>
          <a:xfrm>
            <a:off x="2411761" y="188640"/>
            <a:ext cx="4536504" cy="6118428"/>
          </a:xfrm>
          <a:prstGeom prst="rect">
            <a:avLst/>
          </a:prstGeom>
          <a:scene3d>
            <a:camera prst="orthographicFront"/>
            <a:lightRig rig="threePt" dir="t"/>
          </a:scene3d>
          <a:sp3d>
            <a:bevelT/>
          </a:sp3d>
        </p:spPr>
      </p:pic>
      <p:sp>
        <p:nvSpPr>
          <p:cNvPr id="3" name="TextBox 2"/>
          <p:cNvSpPr txBox="1"/>
          <p:nvPr/>
        </p:nvSpPr>
        <p:spPr>
          <a:xfrm>
            <a:off x="1043608" y="6381328"/>
            <a:ext cx="7488832" cy="369332"/>
          </a:xfrm>
          <a:prstGeom prst="rect">
            <a:avLst/>
          </a:prstGeom>
          <a:noFill/>
        </p:spPr>
        <p:txBody>
          <a:bodyPr wrap="square" rtlCol="0">
            <a:spAutoFit/>
          </a:bodyPr>
          <a:lstStyle/>
          <a:p>
            <a:r>
              <a:rPr lang="en-AU" dirty="0">
                <a:latin typeface="Amherst" pitchFamily="34" charset="0"/>
              </a:rPr>
              <a:t>From </a:t>
            </a:r>
            <a:r>
              <a:rPr lang="en-AU" dirty="0" err="1">
                <a:latin typeface="Amherst" pitchFamily="34" charset="0"/>
              </a:rPr>
              <a:t>Biozone</a:t>
            </a:r>
            <a:r>
              <a:rPr lang="en-AU" dirty="0">
                <a:latin typeface="Amherst" pitchFamily="34" charset="0"/>
              </a:rPr>
              <a:t> OHT Series: Set 8 Human Evolution, Slide 24</a:t>
            </a:r>
          </a:p>
        </p:txBody>
      </p:sp>
    </p:spTree>
    <p:extLst>
      <p:ext uri="{BB962C8B-B14F-4D97-AF65-F5344CB8AC3E}">
        <p14:creationId xmlns:p14="http://schemas.microsoft.com/office/powerpoint/2010/main" val="381678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inid Evolutionary Groups slide 25.jpg"/>
          <p:cNvPicPr>
            <a:picLocks noChangeAspect="1"/>
          </p:cNvPicPr>
          <p:nvPr/>
        </p:nvPicPr>
        <p:blipFill>
          <a:blip r:embed="rId2" cstate="print"/>
          <a:stretch>
            <a:fillRect/>
          </a:stretch>
        </p:blipFill>
        <p:spPr>
          <a:xfrm>
            <a:off x="1979712" y="192963"/>
            <a:ext cx="4841940" cy="6044350"/>
          </a:xfrm>
          <a:prstGeom prst="rect">
            <a:avLst/>
          </a:prstGeom>
          <a:effectLst>
            <a:innerShdw blurRad="63500" dist="50800" dir="13500000">
              <a:prstClr val="black">
                <a:alpha val="50000"/>
              </a:prstClr>
            </a:innerShdw>
          </a:effectLst>
          <a:scene3d>
            <a:camera prst="orthographicFront"/>
            <a:lightRig rig="threePt" dir="t"/>
          </a:scene3d>
          <a:sp3d>
            <a:bevelT/>
          </a:sp3d>
        </p:spPr>
      </p:pic>
      <p:sp>
        <p:nvSpPr>
          <p:cNvPr id="3" name="TextBox 2"/>
          <p:cNvSpPr txBox="1"/>
          <p:nvPr/>
        </p:nvSpPr>
        <p:spPr>
          <a:xfrm>
            <a:off x="755576" y="6381328"/>
            <a:ext cx="7344816" cy="369332"/>
          </a:xfrm>
          <a:prstGeom prst="rect">
            <a:avLst/>
          </a:prstGeom>
          <a:noFill/>
        </p:spPr>
        <p:txBody>
          <a:bodyPr wrap="square" rtlCol="0">
            <a:spAutoFit/>
          </a:bodyPr>
          <a:lstStyle/>
          <a:p>
            <a:r>
              <a:rPr lang="en-AU" dirty="0">
                <a:latin typeface="Amherst" pitchFamily="34" charset="0"/>
              </a:rPr>
              <a:t>From </a:t>
            </a:r>
            <a:r>
              <a:rPr lang="en-AU" dirty="0" err="1">
                <a:latin typeface="Amherst" pitchFamily="34" charset="0"/>
              </a:rPr>
              <a:t>Biozone</a:t>
            </a:r>
            <a:r>
              <a:rPr lang="en-AU" dirty="0">
                <a:latin typeface="Amherst" pitchFamily="34" charset="0"/>
              </a:rPr>
              <a:t> OHT Series: Set 8 Human Evolution, Slide 25</a:t>
            </a:r>
          </a:p>
        </p:txBody>
      </p:sp>
    </p:spTree>
    <p:extLst>
      <p:ext uri="{BB962C8B-B14F-4D97-AF65-F5344CB8AC3E}">
        <p14:creationId xmlns:p14="http://schemas.microsoft.com/office/powerpoint/2010/main" val="359367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850" y="371475"/>
            <a:ext cx="8496300" cy="6115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20" y="332656"/>
            <a:ext cx="2543175" cy="514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69332"/>
          </a:xfrm>
          <a:prstGeom prst="rect">
            <a:avLst/>
          </a:prstGeom>
          <a:noFill/>
        </p:spPr>
        <p:txBody>
          <a:bodyPr wrap="square" rtlCol="0">
            <a:spAutoFit/>
          </a:bodyPr>
          <a:lstStyle/>
          <a:p>
            <a:r>
              <a:rPr lang="en-AU" b="1" dirty="0">
                <a:latin typeface="Amherst"/>
                <a:cs typeface="Amherst"/>
              </a:rPr>
              <a:t>Evolutionary trends in hominids</a:t>
            </a:r>
            <a:endParaRPr lang="en-AU" dirty="0">
              <a:latin typeface="Amherst"/>
              <a:cs typeface="Amherst"/>
            </a:endParaRPr>
          </a:p>
        </p:txBody>
      </p:sp>
      <p:sp>
        <p:nvSpPr>
          <p:cNvPr id="3" name="TextBox 2"/>
          <p:cNvSpPr txBox="1"/>
          <p:nvPr/>
        </p:nvSpPr>
        <p:spPr>
          <a:xfrm>
            <a:off x="179512" y="548680"/>
            <a:ext cx="8784976" cy="369332"/>
          </a:xfrm>
          <a:prstGeom prst="rect">
            <a:avLst/>
          </a:prstGeom>
          <a:noFill/>
        </p:spPr>
        <p:txBody>
          <a:bodyPr wrap="square" rtlCol="0">
            <a:spAutoFit/>
          </a:bodyPr>
          <a:lstStyle/>
          <a:p>
            <a:r>
              <a:rPr lang="en-AU" b="1" dirty="0">
                <a:latin typeface="Amherst"/>
                <a:cs typeface="Amherst"/>
              </a:rPr>
              <a:t>Human ancestors</a:t>
            </a:r>
            <a:endParaRPr lang="en-AU" dirty="0">
              <a:latin typeface="Amherst"/>
              <a:cs typeface="Amherst"/>
            </a:endParaRPr>
          </a:p>
        </p:txBody>
      </p:sp>
      <p:sp>
        <p:nvSpPr>
          <p:cNvPr id="4" name="TextBox 3"/>
          <p:cNvSpPr txBox="1"/>
          <p:nvPr/>
        </p:nvSpPr>
        <p:spPr>
          <a:xfrm>
            <a:off x="179512" y="908720"/>
            <a:ext cx="8784976" cy="1754326"/>
          </a:xfrm>
          <a:prstGeom prst="rect">
            <a:avLst/>
          </a:prstGeom>
          <a:noFill/>
        </p:spPr>
        <p:txBody>
          <a:bodyPr wrap="square" rtlCol="0">
            <a:spAutoFit/>
          </a:bodyPr>
          <a:lstStyle/>
          <a:p>
            <a:r>
              <a:rPr lang="en-AU" dirty="0">
                <a:latin typeface="Amherst"/>
                <a:cs typeface="Amherst"/>
              </a:rPr>
              <a:t>Apes and humans share a common ancestor, </a:t>
            </a:r>
            <a:r>
              <a:rPr lang="en-AU" u="sng" dirty="0">
                <a:latin typeface="Amherst"/>
                <a:cs typeface="Amherst"/>
              </a:rPr>
              <a:t>an ape-like creature</a:t>
            </a:r>
            <a:r>
              <a:rPr lang="en-AU" dirty="0">
                <a:latin typeface="Amherst"/>
                <a:cs typeface="Amherst"/>
              </a:rPr>
              <a:t>. From that ancestral ape the first hominins evolved. These were the </a:t>
            </a:r>
            <a:r>
              <a:rPr lang="en-AU" u="sng" dirty="0">
                <a:latin typeface="Amherst"/>
                <a:cs typeface="Amherst"/>
              </a:rPr>
              <a:t>australopithecines</a:t>
            </a:r>
            <a:r>
              <a:rPr lang="en-AU" dirty="0">
                <a:latin typeface="Amherst"/>
                <a:cs typeface="Amherst"/>
              </a:rPr>
              <a:t> – Tribe </a:t>
            </a:r>
            <a:r>
              <a:rPr lang="en-AU" dirty="0" err="1">
                <a:latin typeface="Amherst"/>
                <a:cs typeface="Amherst"/>
              </a:rPr>
              <a:t>Hominini</a:t>
            </a:r>
            <a:r>
              <a:rPr lang="en-AU" dirty="0">
                <a:latin typeface="Amherst"/>
                <a:cs typeface="Amherst"/>
              </a:rPr>
              <a:t> classified in the genus </a:t>
            </a:r>
            <a:r>
              <a:rPr lang="en-AU" i="1" dirty="0">
                <a:latin typeface="Amherst"/>
                <a:cs typeface="Amherst"/>
              </a:rPr>
              <a:t>Australopithecus</a:t>
            </a:r>
            <a:r>
              <a:rPr lang="en-AU" dirty="0">
                <a:latin typeface="Amherst"/>
                <a:cs typeface="Amherst"/>
              </a:rPr>
              <a:t>. From one or more of the australopithecine species evolved early members of the genus </a:t>
            </a:r>
            <a:r>
              <a:rPr lang="en-AU" i="1" u="sng" dirty="0">
                <a:latin typeface="Amherst"/>
                <a:cs typeface="Amherst"/>
              </a:rPr>
              <a:t>Homo</a:t>
            </a:r>
            <a:r>
              <a:rPr lang="en-AU" i="1" dirty="0">
                <a:latin typeface="Amherst"/>
                <a:cs typeface="Amherst"/>
              </a:rPr>
              <a:t>. </a:t>
            </a:r>
            <a:r>
              <a:rPr lang="en-AU" dirty="0">
                <a:latin typeface="Amherst"/>
                <a:cs typeface="Amherst"/>
              </a:rPr>
              <a:t>Species of early Homo gradually evolved into a number of different species, including </a:t>
            </a:r>
            <a:r>
              <a:rPr lang="en-AU" i="1" u="sng" dirty="0">
                <a:latin typeface="Amherst"/>
                <a:cs typeface="Amherst"/>
              </a:rPr>
              <a:t>Homo erectus</a:t>
            </a:r>
            <a:r>
              <a:rPr lang="en-AU" i="1" dirty="0">
                <a:latin typeface="Amherst"/>
                <a:cs typeface="Amherst"/>
              </a:rPr>
              <a:t> </a:t>
            </a:r>
            <a:r>
              <a:rPr lang="en-AU" dirty="0">
                <a:latin typeface="Amherst"/>
                <a:cs typeface="Amherst"/>
              </a:rPr>
              <a:t>and</a:t>
            </a:r>
            <a:r>
              <a:rPr lang="en-AU" i="1" dirty="0">
                <a:latin typeface="Amherst"/>
                <a:cs typeface="Amherst"/>
              </a:rPr>
              <a:t> </a:t>
            </a:r>
            <a:r>
              <a:rPr lang="en-AU" i="1" u="sng" dirty="0">
                <a:latin typeface="Amherst"/>
                <a:cs typeface="Amherst"/>
              </a:rPr>
              <a:t>Homo </a:t>
            </a:r>
            <a:r>
              <a:rPr lang="en-AU" i="1" u="sng" dirty="0" err="1">
                <a:latin typeface="Amherst"/>
                <a:cs typeface="Amherst"/>
              </a:rPr>
              <a:t>neanderthalensis</a:t>
            </a:r>
            <a:r>
              <a:rPr lang="en-AU" i="1" dirty="0">
                <a:latin typeface="Amherst"/>
                <a:cs typeface="Amherst"/>
              </a:rPr>
              <a:t>, </a:t>
            </a:r>
            <a:r>
              <a:rPr lang="en-AU" dirty="0">
                <a:latin typeface="Amherst"/>
                <a:cs typeface="Amherst"/>
              </a:rPr>
              <a:t>and eventually into modern humans</a:t>
            </a:r>
            <a:r>
              <a:rPr lang="en-AU" i="1" dirty="0">
                <a:latin typeface="Amherst"/>
                <a:cs typeface="Amherst"/>
              </a:rPr>
              <a:t>, </a:t>
            </a:r>
            <a:r>
              <a:rPr lang="en-AU" i="1" u="sng" dirty="0">
                <a:latin typeface="Amherst"/>
                <a:cs typeface="Amherst"/>
              </a:rPr>
              <a:t>Homo sapiens</a:t>
            </a:r>
            <a:r>
              <a:rPr lang="en-AU" i="1" dirty="0">
                <a:latin typeface="Amherst"/>
                <a:cs typeface="Amherst"/>
              </a:rPr>
              <a:t>.</a:t>
            </a:r>
            <a:endParaRPr lang="en-AU" dirty="0">
              <a:latin typeface="Amherst"/>
              <a:cs typeface="Amherst"/>
            </a:endParaRPr>
          </a:p>
        </p:txBody>
      </p:sp>
      <p:sp>
        <p:nvSpPr>
          <p:cNvPr id="5" name="TextBox 4"/>
          <p:cNvSpPr txBox="1"/>
          <p:nvPr/>
        </p:nvSpPr>
        <p:spPr>
          <a:xfrm>
            <a:off x="179512" y="3356992"/>
            <a:ext cx="8712968" cy="369332"/>
          </a:xfrm>
          <a:prstGeom prst="rect">
            <a:avLst/>
          </a:prstGeom>
          <a:noFill/>
        </p:spPr>
        <p:txBody>
          <a:bodyPr wrap="square" rtlCol="0">
            <a:spAutoFit/>
          </a:bodyPr>
          <a:lstStyle/>
          <a:p>
            <a:r>
              <a:rPr lang="en-AU" b="1" dirty="0">
                <a:latin typeface="Amherst"/>
                <a:cs typeface="Amherst"/>
              </a:rPr>
              <a:t>ADAPTATIONS FOR AN ERECT POSTURE</a:t>
            </a:r>
            <a:endParaRPr lang="en-AU" dirty="0">
              <a:latin typeface="Amherst"/>
              <a:cs typeface="Amherst"/>
            </a:endParaRPr>
          </a:p>
        </p:txBody>
      </p:sp>
      <p:sp>
        <p:nvSpPr>
          <p:cNvPr id="6" name="TextBox 5"/>
          <p:cNvSpPr txBox="1"/>
          <p:nvPr/>
        </p:nvSpPr>
        <p:spPr>
          <a:xfrm>
            <a:off x="179512" y="3789040"/>
            <a:ext cx="8784976" cy="2031325"/>
          </a:xfrm>
          <a:prstGeom prst="rect">
            <a:avLst/>
          </a:prstGeom>
          <a:noFill/>
        </p:spPr>
        <p:txBody>
          <a:bodyPr wrap="square" rtlCol="0">
            <a:spAutoFit/>
          </a:bodyPr>
          <a:lstStyle/>
          <a:p>
            <a:r>
              <a:rPr lang="en-AU" dirty="0">
                <a:latin typeface="Amherst"/>
                <a:cs typeface="Amherst"/>
              </a:rPr>
              <a:t>To make it possible for humans to stand on two legs, and to walk </a:t>
            </a:r>
            <a:r>
              <a:rPr lang="en-AU" dirty="0" err="1">
                <a:latin typeface="Amherst"/>
                <a:cs typeface="Amherst"/>
              </a:rPr>
              <a:t>bipedally</a:t>
            </a:r>
            <a:r>
              <a:rPr lang="en-AU" dirty="0">
                <a:latin typeface="Amherst"/>
                <a:cs typeface="Amherst"/>
              </a:rPr>
              <a:t> with a striding gait, changes have evolved in the skeleton and muscles. (See next slide) </a:t>
            </a:r>
          </a:p>
          <a:p>
            <a:endParaRPr lang="en-AU" dirty="0">
              <a:latin typeface="Amherst"/>
              <a:cs typeface="Amherst"/>
            </a:endParaRPr>
          </a:p>
          <a:p>
            <a:r>
              <a:rPr lang="en-AU" dirty="0">
                <a:latin typeface="Amherst"/>
                <a:cs typeface="Amherst"/>
              </a:rPr>
              <a:t>An </a:t>
            </a:r>
            <a:r>
              <a:rPr lang="en-AU" b="1" dirty="0">
                <a:latin typeface="Amherst"/>
                <a:cs typeface="Amherst"/>
              </a:rPr>
              <a:t>adaptation</a:t>
            </a:r>
            <a:r>
              <a:rPr lang="en-AU" dirty="0">
                <a:latin typeface="Amherst"/>
                <a:cs typeface="Amherst"/>
              </a:rPr>
              <a:t> is </a:t>
            </a:r>
            <a:r>
              <a:rPr lang="en-AU" u="sng" dirty="0">
                <a:latin typeface="Amherst"/>
                <a:cs typeface="Amherst"/>
              </a:rPr>
              <a:t>any characteristic that helps an organism to survive and reproduce in its natural environment</a:t>
            </a:r>
            <a:r>
              <a:rPr lang="en-AU" dirty="0">
                <a:latin typeface="Amherst"/>
                <a:cs typeface="Amherst"/>
              </a:rPr>
              <a:t>. Erect posture helped human ancestors to survive.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D55B03C-9414-4276-94B5-45AFB8F9A11E}"/>
              </a:ext>
            </a:extLst>
          </p:cNvPr>
          <p:cNvSpPr>
            <a:spLocks noGrp="1" noChangeArrowheads="1"/>
          </p:cNvSpPr>
          <p:nvPr>
            <p:ph type="title"/>
          </p:nvPr>
        </p:nvSpPr>
        <p:spPr>
          <a:xfrm>
            <a:off x="4140200" y="274638"/>
            <a:ext cx="4546600" cy="1143000"/>
          </a:xfrm>
        </p:spPr>
        <p:txBody>
          <a:bodyPr>
            <a:normAutofit fontScale="90000"/>
          </a:bodyPr>
          <a:lstStyle/>
          <a:p>
            <a:r>
              <a:rPr lang="en-US" altLang="en-US" sz="3600" b="1">
                <a:solidFill>
                  <a:srgbClr val="009900"/>
                </a:solidFill>
              </a:rPr>
              <a:t>Upright bipedalism</a:t>
            </a:r>
            <a:br>
              <a:rPr lang="en-US" altLang="en-US" sz="3600" b="1">
                <a:solidFill>
                  <a:srgbClr val="009900"/>
                </a:solidFill>
              </a:rPr>
            </a:br>
            <a:r>
              <a:rPr lang="en-US" altLang="en-US" sz="3600" b="1">
                <a:solidFill>
                  <a:srgbClr val="009900"/>
                </a:solidFill>
              </a:rPr>
              <a:t>basic principles</a:t>
            </a:r>
          </a:p>
        </p:txBody>
      </p:sp>
      <p:pic>
        <p:nvPicPr>
          <p:cNvPr id="96259" name="Picture 3" descr="800px-CBP_Annual_Law_Enforcement_Memorial_Ceremony">
            <a:extLst>
              <a:ext uri="{FF2B5EF4-FFF2-40B4-BE49-F238E27FC236}">
                <a16:creationId xmlns:a16="http://schemas.microsoft.com/office/drawing/2014/main" id="{68EDB32D-0DE6-49A9-A5A1-8A3EAD9B1CA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57313" y="404813"/>
            <a:ext cx="2051050" cy="633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Rectangle 4">
            <a:extLst>
              <a:ext uri="{FF2B5EF4-FFF2-40B4-BE49-F238E27FC236}">
                <a16:creationId xmlns:a16="http://schemas.microsoft.com/office/drawing/2014/main" id="{613E8069-F051-433A-BA77-950E0FF8CA0C}"/>
              </a:ext>
            </a:extLst>
          </p:cNvPr>
          <p:cNvSpPr>
            <a:spLocks noGrp="1" noChangeArrowheads="1"/>
          </p:cNvSpPr>
          <p:nvPr>
            <p:ph type="body" sz="half" idx="2"/>
          </p:nvPr>
        </p:nvSpPr>
        <p:spPr>
          <a:xfrm>
            <a:off x="3995738" y="1600200"/>
            <a:ext cx="4691062" cy="4525963"/>
          </a:xfrm>
        </p:spPr>
        <p:txBody>
          <a:bodyPr/>
          <a:lstStyle/>
          <a:p>
            <a:r>
              <a:rPr lang="en-US" altLang="en-US" sz="2800"/>
              <a:t>In order to stand upright our centre of balance has to fall within the area described by our feet.</a:t>
            </a:r>
          </a:p>
          <a:p>
            <a:r>
              <a:rPr lang="en-US" altLang="en-US" sz="2800"/>
              <a:t>By standing ‘at-ease’, this soldier has lowered his centre of gravity and increased the base area described by his feet. This stance is very stable.</a:t>
            </a:r>
          </a:p>
        </p:txBody>
      </p:sp>
      <p:sp>
        <p:nvSpPr>
          <p:cNvPr id="96261" name="Line 5">
            <a:extLst>
              <a:ext uri="{FF2B5EF4-FFF2-40B4-BE49-F238E27FC236}">
                <a16:creationId xmlns:a16="http://schemas.microsoft.com/office/drawing/2014/main" id="{C3F63D19-52C6-4351-8092-F58861C50F19}"/>
              </a:ext>
            </a:extLst>
          </p:cNvPr>
          <p:cNvSpPr>
            <a:spLocks noChangeShapeType="1"/>
          </p:cNvSpPr>
          <p:nvPr/>
        </p:nvSpPr>
        <p:spPr bwMode="auto">
          <a:xfrm flipH="1">
            <a:off x="2627313" y="3573463"/>
            <a:ext cx="0" cy="251936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6262" name="Freeform 6">
            <a:extLst>
              <a:ext uri="{FF2B5EF4-FFF2-40B4-BE49-F238E27FC236}">
                <a16:creationId xmlns:a16="http://schemas.microsoft.com/office/drawing/2014/main" id="{4309B3F3-DBB4-441F-B2B2-CEB7ED86BB24}"/>
              </a:ext>
            </a:extLst>
          </p:cNvPr>
          <p:cNvSpPr>
            <a:spLocks/>
          </p:cNvSpPr>
          <p:nvPr/>
        </p:nvSpPr>
        <p:spPr bwMode="auto">
          <a:xfrm>
            <a:off x="1839913" y="5567363"/>
            <a:ext cx="1508125" cy="1030287"/>
          </a:xfrm>
          <a:custGeom>
            <a:avLst/>
            <a:gdLst>
              <a:gd name="T0" fmla="*/ 0 w 950"/>
              <a:gd name="T1" fmla="*/ 202 h 649"/>
              <a:gd name="T2" fmla="*/ 570 w 950"/>
              <a:gd name="T3" fmla="*/ 649 h 649"/>
              <a:gd name="T4" fmla="*/ 950 w 950"/>
              <a:gd name="T5" fmla="*/ 375 h 649"/>
              <a:gd name="T6" fmla="*/ 509 w 950"/>
              <a:gd name="T7" fmla="*/ 0 h 649"/>
              <a:gd name="T8" fmla="*/ 19 w 950"/>
              <a:gd name="T9" fmla="*/ 183 h 649"/>
              <a:gd name="T10" fmla="*/ 0 w 950"/>
              <a:gd name="T11" fmla="*/ 202 h 649"/>
            </a:gdLst>
            <a:ahLst/>
            <a:cxnLst>
              <a:cxn ang="0">
                <a:pos x="T0" y="T1"/>
              </a:cxn>
              <a:cxn ang="0">
                <a:pos x="T2" y="T3"/>
              </a:cxn>
              <a:cxn ang="0">
                <a:pos x="T4" y="T5"/>
              </a:cxn>
              <a:cxn ang="0">
                <a:pos x="T6" y="T7"/>
              </a:cxn>
              <a:cxn ang="0">
                <a:pos x="T8" y="T9"/>
              </a:cxn>
              <a:cxn ang="0">
                <a:pos x="T10" y="T11"/>
              </a:cxn>
            </a:cxnLst>
            <a:rect l="0" t="0" r="r" b="b"/>
            <a:pathLst>
              <a:path w="950" h="649">
                <a:moveTo>
                  <a:pt x="0" y="202"/>
                </a:moveTo>
                <a:lnTo>
                  <a:pt x="570" y="649"/>
                </a:lnTo>
                <a:lnTo>
                  <a:pt x="950" y="375"/>
                </a:lnTo>
                <a:lnTo>
                  <a:pt x="509" y="0"/>
                </a:lnTo>
                <a:lnTo>
                  <a:pt x="19" y="183"/>
                </a:lnTo>
                <a:lnTo>
                  <a:pt x="0" y="202"/>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83395CC-4951-4F0E-A90A-84C21C4F31D4}"/>
              </a:ext>
            </a:extLst>
          </p:cNvPr>
          <p:cNvSpPr>
            <a:spLocks noGrp="1" noChangeArrowheads="1"/>
          </p:cNvSpPr>
          <p:nvPr>
            <p:ph type="body" sz="half" idx="1"/>
          </p:nvPr>
        </p:nvSpPr>
        <p:spPr>
          <a:xfrm>
            <a:off x="457200" y="333375"/>
            <a:ext cx="8229600" cy="965200"/>
          </a:xfrm>
        </p:spPr>
        <p:txBody>
          <a:bodyPr/>
          <a:lstStyle/>
          <a:p>
            <a:pPr marL="87313" indent="0">
              <a:buFontTx/>
              <a:buNone/>
            </a:pPr>
            <a:r>
              <a:rPr lang="en-US" altLang="en-US" sz="2800"/>
              <a:t>Despite having her feet apart this girl will fall over if she lets go of the leash; however, the dog won’t.</a:t>
            </a:r>
          </a:p>
        </p:txBody>
      </p:sp>
      <p:sp>
        <p:nvSpPr>
          <p:cNvPr id="97283" name="Text Box 3">
            <a:extLst>
              <a:ext uri="{FF2B5EF4-FFF2-40B4-BE49-F238E27FC236}">
                <a16:creationId xmlns:a16="http://schemas.microsoft.com/office/drawing/2014/main" id="{D3A4ACA0-7AE6-46BB-AF83-A66C3C60A8FE}"/>
              </a:ext>
            </a:extLst>
          </p:cNvPr>
          <p:cNvSpPr txBox="1">
            <a:spLocks noChangeArrowheads="1"/>
          </p:cNvSpPr>
          <p:nvPr/>
        </p:nvSpPr>
        <p:spPr bwMode="auto">
          <a:xfrm>
            <a:off x="5940425" y="6453188"/>
            <a:ext cx="3203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Anthea Sieveking, Wellcome Images</a:t>
            </a:r>
          </a:p>
        </p:txBody>
      </p:sp>
      <p:pic>
        <p:nvPicPr>
          <p:cNvPr id="97284" name="Picture 4" descr="AS0000085FC21 anthea siveking">
            <a:extLst>
              <a:ext uri="{FF2B5EF4-FFF2-40B4-BE49-F238E27FC236}">
                <a16:creationId xmlns:a16="http://schemas.microsoft.com/office/drawing/2014/main" id="{66EBEA2E-B9F1-49F8-83B0-7E7182D5F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95513" y="1439863"/>
            <a:ext cx="5761037" cy="5040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5" name="Freeform 5">
            <a:extLst>
              <a:ext uri="{FF2B5EF4-FFF2-40B4-BE49-F238E27FC236}">
                <a16:creationId xmlns:a16="http://schemas.microsoft.com/office/drawing/2014/main" id="{398FF179-8DEE-44FF-8A6B-7FC4B75031BE}"/>
              </a:ext>
            </a:extLst>
          </p:cNvPr>
          <p:cNvSpPr>
            <a:spLocks/>
          </p:cNvSpPr>
          <p:nvPr/>
        </p:nvSpPr>
        <p:spPr bwMode="auto">
          <a:xfrm>
            <a:off x="5580063" y="5876925"/>
            <a:ext cx="1512887" cy="576263"/>
          </a:xfrm>
          <a:custGeom>
            <a:avLst/>
            <a:gdLst>
              <a:gd name="T0" fmla="*/ 0 w 953"/>
              <a:gd name="T1" fmla="*/ 272 h 363"/>
              <a:gd name="T2" fmla="*/ 499 w 953"/>
              <a:gd name="T3" fmla="*/ 363 h 363"/>
              <a:gd name="T4" fmla="*/ 953 w 953"/>
              <a:gd name="T5" fmla="*/ 46 h 363"/>
              <a:gd name="T6" fmla="*/ 544 w 953"/>
              <a:gd name="T7" fmla="*/ 0 h 363"/>
              <a:gd name="T8" fmla="*/ 0 w 953"/>
              <a:gd name="T9" fmla="*/ 272 h 363"/>
            </a:gdLst>
            <a:ahLst/>
            <a:cxnLst>
              <a:cxn ang="0">
                <a:pos x="T0" y="T1"/>
              </a:cxn>
              <a:cxn ang="0">
                <a:pos x="T2" y="T3"/>
              </a:cxn>
              <a:cxn ang="0">
                <a:pos x="T4" y="T5"/>
              </a:cxn>
              <a:cxn ang="0">
                <a:pos x="T6" y="T7"/>
              </a:cxn>
              <a:cxn ang="0">
                <a:pos x="T8" y="T9"/>
              </a:cxn>
            </a:cxnLst>
            <a:rect l="0" t="0" r="r" b="b"/>
            <a:pathLst>
              <a:path w="953" h="363">
                <a:moveTo>
                  <a:pt x="0" y="272"/>
                </a:moveTo>
                <a:lnTo>
                  <a:pt x="499" y="363"/>
                </a:lnTo>
                <a:lnTo>
                  <a:pt x="953" y="46"/>
                </a:lnTo>
                <a:lnTo>
                  <a:pt x="544" y="0"/>
                </a:lnTo>
                <a:lnTo>
                  <a:pt x="0" y="272"/>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6" name="Freeform 6">
            <a:extLst>
              <a:ext uri="{FF2B5EF4-FFF2-40B4-BE49-F238E27FC236}">
                <a16:creationId xmlns:a16="http://schemas.microsoft.com/office/drawing/2014/main" id="{499FB1AC-5B50-4554-AB93-3474DAB24679}"/>
              </a:ext>
            </a:extLst>
          </p:cNvPr>
          <p:cNvSpPr>
            <a:spLocks/>
          </p:cNvSpPr>
          <p:nvPr/>
        </p:nvSpPr>
        <p:spPr bwMode="auto">
          <a:xfrm>
            <a:off x="2700338" y="5445125"/>
            <a:ext cx="1584325" cy="576263"/>
          </a:xfrm>
          <a:custGeom>
            <a:avLst/>
            <a:gdLst>
              <a:gd name="T0" fmla="*/ 0 w 998"/>
              <a:gd name="T1" fmla="*/ 227 h 363"/>
              <a:gd name="T2" fmla="*/ 998 w 998"/>
              <a:gd name="T3" fmla="*/ 363 h 363"/>
              <a:gd name="T4" fmla="*/ 952 w 998"/>
              <a:gd name="T5" fmla="*/ 91 h 363"/>
              <a:gd name="T6" fmla="*/ 317 w 998"/>
              <a:gd name="T7" fmla="*/ 0 h 363"/>
              <a:gd name="T8" fmla="*/ 0 w 998"/>
              <a:gd name="T9" fmla="*/ 227 h 363"/>
            </a:gdLst>
            <a:ahLst/>
            <a:cxnLst>
              <a:cxn ang="0">
                <a:pos x="T0" y="T1"/>
              </a:cxn>
              <a:cxn ang="0">
                <a:pos x="T2" y="T3"/>
              </a:cxn>
              <a:cxn ang="0">
                <a:pos x="T4" y="T5"/>
              </a:cxn>
              <a:cxn ang="0">
                <a:pos x="T6" y="T7"/>
              </a:cxn>
              <a:cxn ang="0">
                <a:pos x="T8" y="T9"/>
              </a:cxn>
            </a:cxnLst>
            <a:rect l="0" t="0" r="r" b="b"/>
            <a:pathLst>
              <a:path w="998" h="363">
                <a:moveTo>
                  <a:pt x="0" y="227"/>
                </a:moveTo>
                <a:lnTo>
                  <a:pt x="998" y="363"/>
                </a:lnTo>
                <a:lnTo>
                  <a:pt x="952" y="91"/>
                </a:lnTo>
                <a:lnTo>
                  <a:pt x="317" y="0"/>
                </a:lnTo>
                <a:lnTo>
                  <a:pt x="0" y="227"/>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7" name="Line 7">
            <a:extLst>
              <a:ext uri="{FF2B5EF4-FFF2-40B4-BE49-F238E27FC236}">
                <a16:creationId xmlns:a16="http://schemas.microsoft.com/office/drawing/2014/main" id="{E31B33C5-7AC6-490B-A706-B467478CABF3}"/>
              </a:ext>
            </a:extLst>
          </p:cNvPr>
          <p:cNvSpPr>
            <a:spLocks noChangeShapeType="1"/>
          </p:cNvSpPr>
          <p:nvPr/>
        </p:nvSpPr>
        <p:spPr bwMode="auto">
          <a:xfrm>
            <a:off x="3492500" y="5084763"/>
            <a:ext cx="0" cy="649287"/>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8" name="Line 8">
            <a:extLst>
              <a:ext uri="{FF2B5EF4-FFF2-40B4-BE49-F238E27FC236}">
                <a16:creationId xmlns:a16="http://schemas.microsoft.com/office/drawing/2014/main" id="{95D5D224-752C-4DBC-99C9-7A901AF05288}"/>
              </a:ext>
            </a:extLst>
          </p:cNvPr>
          <p:cNvSpPr>
            <a:spLocks noChangeShapeType="1"/>
          </p:cNvSpPr>
          <p:nvPr/>
        </p:nvSpPr>
        <p:spPr bwMode="auto">
          <a:xfrm>
            <a:off x="7235825" y="3789363"/>
            <a:ext cx="73025" cy="2232025"/>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20000" contrast="40000"/>
          </a:blip>
          <a:srcRect/>
          <a:stretch>
            <a:fillRect/>
          </a:stretch>
        </p:blipFill>
        <p:spPr bwMode="auto">
          <a:xfrm>
            <a:off x="466725" y="481013"/>
            <a:ext cx="8210550" cy="58959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3568" y="260648"/>
            <a:ext cx="2638425" cy="800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572388" cy="369332"/>
          </a:xfrm>
          <a:prstGeom prst="rect">
            <a:avLst/>
          </a:prstGeom>
        </p:spPr>
        <p:txBody>
          <a:bodyPr wrap="none">
            <a:spAutoFit/>
          </a:bodyPr>
          <a:lstStyle/>
          <a:p>
            <a:r>
              <a:rPr lang="en-AU" b="1" dirty="0">
                <a:latin typeface="Amherst"/>
                <a:cs typeface="Amherst"/>
              </a:rPr>
              <a:t>1. Position of the foramen magnum</a:t>
            </a:r>
            <a:endParaRPr lang="en-AU" dirty="0">
              <a:latin typeface="Amherst"/>
              <a:cs typeface="Amherst"/>
            </a:endParaRPr>
          </a:p>
        </p:txBody>
      </p:sp>
      <p:sp>
        <p:nvSpPr>
          <p:cNvPr id="3" name="Rectangle 2"/>
          <p:cNvSpPr/>
          <p:nvPr/>
        </p:nvSpPr>
        <p:spPr>
          <a:xfrm>
            <a:off x="179512" y="548680"/>
            <a:ext cx="8784976" cy="923330"/>
          </a:xfrm>
          <a:prstGeom prst="rect">
            <a:avLst/>
          </a:prstGeom>
        </p:spPr>
        <p:txBody>
          <a:bodyPr wrap="square">
            <a:spAutoFit/>
          </a:bodyPr>
          <a:lstStyle/>
          <a:p>
            <a:r>
              <a:rPr lang="en-AU" dirty="0">
                <a:latin typeface="Amherst"/>
                <a:cs typeface="Amherst"/>
              </a:rPr>
              <a:t>Where the </a:t>
            </a:r>
            <a:r>
              <a:rPr lang="en-AU" u="sng" dirty="0">
                <a:latin typeface="Amherst"/>
                <a:cs typeface="Amherst"/>
              </a:rPr>
              <a:t>brain joins on to the spinal cord </a:t>
            </a:r>
            <a:r>
              <a:rPr lang="en-AU" dirty="0">
                <a:latin typeface="Amherst"/>
                <a:cs typeface="Amherst"/>
              </a:rPr>
              <a:t>there is a hole in the skull called the </a:t>
            </a:r>
            <a:r>
              <a:rPr lang="en-AU" b="1" dirty="0">
                <a:latin typeface="Amherst"/>
                <a:cs typeface="Amherst"/>
              </a:rPr>
              <a:t>foramen magnum – </a:t>
            </a:r>
            <a:r>
              <a:rPr lang="en-AU" dirty="0">
                <a:latin typeface="Amherst"/>
                <a:cs typeface="Amherst"/>
              </a:rPr>
              <a:t>In</a:t>
            </a:r>
            <a:r>
              <a:rPr lang="en-AU" b="1" dirty="0">
                <a:latin typeface="Amherst"/>
                <a:cs typeface="Amherst"/>
              </a:rPr>
              <a:t> </a:t>
            </a:r>
            <a:r>
              <a:rPr lang="en-AU" dirty="0">
                <a:latin typeface="Amherst"/>
                <a:cs typeface="Amherst"/>
              </a:rPr>
              <a:t>humans </a:t>
            </a:r>
            <a:r>
              <a:rPr lang="en-AU" u="sng" dirty="0">
                <a:latin typeface="Amherst"/>
                <a:cs typeface="Amherst"/>
              </a:rPr>
              <a:t>located centrally </a:t>
            </a:r>
            <a:r>
              <a:rPr lang="en-AU" dirty="0">
                <a:latin typeface="Amherst"/>
                <a:cs typeface="Amherst"/>
              </a:rPr>
              <a:t>underneath the skull - in quadrupeds towards the </a:t>
            </a:r>
            <a:r>
              <a:rPr lang="en-AU" u="sng" dirty="0">
                <a:latin typeface="Amherst"/>
                <a:cs typeface="Amherst"/>
              </a:rPr>
              <a:t>back</a:t>
            </a:r>
            <a:r>
              <a:rPr lang="en-AU" dirty="0">
                <a:latin typeface="Amherst"/>
                <a:cs typeface="Amherst"/>
              </a:rPr>
              <a:t> of the skull.</a:t>
            </a:r>
          </a:p>
        </p:txBody>
      </p:sp>
      <p:sp>
        <p:nvSpPr>
          <p:cNvPr id="4" name="Rectangle 3"/>
          <p:cNvSpPr/>
          <p:nvPr/>
        </p:nvSpPr>
        <p:spPr>
          <a:xfrm>
            <a:off x="179512" y="1556792"/>
            <a:ext cx="8784976" cy="1477328"/>
          </a:xfrm>
          <a:prstGeom prst="rect">
            <a:avLst/>
          </a:prstGeom>
        </p:spPr>
        <p:txBody>
          <a:bodyPr wrap="square">
            <a:spAutoFit/>
          </a:bodyPr>
          <a:lstStyle/>
          <a:p>
            <a:r>
              <a:rPr lang="en-AU" dirty="0">
                <a:latin typeface="Amherst"/>
                <a:cs typeface="Amherst"/>
              </a:rPr>
              <a:t>During evolution, the foramen magnum has </a:t>
            </a:r>
            <a:r>
              <a:rPr lang="en-AU" u="sng" dirty="0">
                <a:latin typeface="Amherst"/>
                <a:cs typeface="Amherst"/>
              </a:rPr>
              <a:t>gradually moved forward until the skull is able to balance on top of vertebral column</a:t>
            </a:r>
            <a:r>
              <a:rPr lang="en-AU" dirty="0">
                <a:latin typeface="Amherst"/>
                <a:cs typeface="Amherst"/>
              </a:rPr>
              <a:t>. A gorilla needs large neck muscles to </a:t>
            </a:r>
            <a:r>
              <a:rPr lang="en-AU" u="sng" dirty="0">
                <a:latin typeface="Amherst"/>
                <a:cs typeface="Amherst"/>
              </a:rPr>
              <a:t>hold head in position</a:t>
            </a:r>
            <a:r>
              <a:rPr lang="en-AU" dirty="0">
                <a:latin typeface="Amherst"/>
                <a:cs typeface="Amherst"/>
              </a:rPr>
              <a:t> (See next slide). In humans weight borne by </a:t>
            </a:r>
            <a:r>
              <a:rPr lang="en-AU" u="sng" dirty="0">
                <a:latin typeface="Amherst"/>
                <a:cs typeface="Amherst"/>
              </a:rPr>
              <a:t>vertebral column</a:t>
            </a:r>
            <a:r>
              <a:rPr lang="en-AU" dirty="0">
                <a:latin typeface="Amherst"/>
                <a:cs typeface="Amherst"/>
              </a:rPr>
              <a:t> so that large neck muscles are not required.</a:t>
            </a:r>
          </a:p>
        </p:txBody>
      </p:sp>
      <p:pic>
        <p:nvPicPr>
          <p:cNvPr id="4098" name="Picture 2" descr="http://t1.gstatic.com/images?q=tbn:ANd9GcQJaEDIki05_afKheXsF-NK1hf67YRn9srvhEsbLVd1KXA_qVc&amp;t=1&amp;usg=__OiQe3ZrWPJ60UsI7J4rcIcrH9G0="/>
          <p:cNvPicPr>
            <a:picLocks noChangeAspect="1" noChangeArrowheads="1"/>
          </p:cNvPicPr>
          <p:nvPr/>
        </p:nvPicPr>
        <p:blipFill>
          <a:blip r:embed="rId2" cstate="print"/>
          <a:srcRect/>
          <a:stretch>
            <a:fillRect/>
          </a:stretch>
        </p:blipFill>
        <p:spPr bwMode="auto">
          <a:xfrm>
            <a:off x="611560" y="2996952"/>
            <a:ext cx="2232248" cy="3366669"/>
          </a:xfrm>
          <a:prstGeom prst="rect">
            <a:avLst/>
          </a:prstGeom>
          <a:noFill/>
        </p:spPr>
      </p:pic>
      <p:pic>
        <p:nvPicPr>
          <p:cNvPr id="4100" name="Picture 4" descr="http://www.wildabouttheworld.com/gallery/data/505/Gorilla.jpg"/>
          <p:cNvPicPr>
            <a:picLocks noChangeAspect="1" noChangeArrowheads="1"/>
          </p:cNvPicPr>
          <p:nvPr/>
        </p:nvPicPr>
        <p:blipFill>
          <a:blip r:embed="rId3" cstate="print"/>
          <a:srcRect/>
          <a:stretch>
            <a:fillRect/>
          </a:stretch>
        </p:blipFill>
        <p:spPr bwMode="auto">
          <a:xfrm>
            <a:off x="5436096" y="3068960"/>
            <a:ext cx="2949808" cy="3295875"/>
          </a:xfrm>
          <a:prstGeom prst="rect">
            <a:avLst/>
          </a:prstGeom>
          <a:noFill/>
        </p:spPr>
      </p:pic>
      <p:sp>
        <p:nvSpPr>
          <p:cNvPr id="7" name="Rectangle 6"/>
          <p:cNvSpPr/>
          <p:nvPr/>
        </p:nvSpPr>
        <p:spPr>
          <a:xfrm>
            <a:off x="4355976" y="6381328"/>
            <a:ext cx="4644008" cy="246221"/>
          </a:xfrm>
          <a:prstGeom prst="rect">
            <a:avLst/>
          </a:prstGeom>
        </p:spPr>
        <p:txBody>
          <a:bodyPr wrap="square">
            <a:spAutoFit/>
          </a:bodyPr>
          <a:lstStyle/>
          <a:p>
            <a:r>
              <a:rPr lang="en-AU" sz="1000" dirty="0"/>
              <a:t>http://www.wildabouttheworld.com/gallery/data/505/Gorilla.jpg</a:t>
            </a:r>
          </a:p>
        </p:txBody>
      </p:sp>
      <p:sp>
        <p:nvSpPr>
          <p:cNvPr id="8" name="Rectangle 7"/>
          <p:cNvSpPr/>
          <p:nvPr/>
        </p:nvSpPr>
        <p:spPr>
          <a:xfrm>
            <a:off x="179512" y="6381328"/>
            <a:ext cx="4104456" cy="253916"/>
          </a:xfrm>
          <a:prstGeom prst="rect">
            <a:avLst/>
          </a:prstGeom>
        </p:spPr>
        <p:txBody>
          <a:bodyPr wrap="square">
            <a:spAutoFit/>
          </a:bodyPr>
          <a:lstStyle/>
          <a:p>
            <a:r>
              <a:rPr lang="en-AU" sz="1050" dirty="0"/>
              <a:t>http://klb.uwstout.edu/GorillaYawning01_2.gif&amp;t=1</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3827</TotalTime>
  <Words>2932</Words>
  <Application>Microsoft Office PowerPoint</Application>
  <PresentationFormat>On-screen Show (4:3)</PresentationFormat>
  <Paragraphs>144</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Amherst</vt:lpstr>
      <vt:lpstr>Amherst+Heading</vt:lpstr>
      <vt:lpstr>Arial</vt:lpstr>
      <vt:lpstr>Georgia</vt:lpstr>
      <vt:lpstr>Wingdings</vt:lpstr>
      <vt:lpstr>Wingdings 2</vt:lpstr>
      <vt:lpstr>Civic</vt:lpstr>
      <vt:lpstr>Default Design</vt:lpstr>
      <vt:lpstr>PowerPoint Presentation</vt:lpstr>
      <vt:lpstr>PowerPoint Presentation</vt:lpstr>
      <vt:lpstr>PowerPoint Presentation</vt:lpstr>
      <vt:lpstr>PowerPoint Presentation</vt:lpstr>
      <vt:lpstr>PowerPoint Presentation</vt:lpstr>
      <vt:lpstr>Upright bipedalism basic principles</vt:lpstr>
      <vt:lpstr>PowerPoint Presentation</vt:lpstr>
      <vt:lpstr>PowerPoint Presentation</vt:lpstr>
      <vt:lpstr>PowerPoint Presentation</vt:lpstr>
      <vt:lpstr>Position of foramen magnum</vt:lpstr>
      <vt:lpstr>Sagittal crest in gorilla skull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Munyard</dc:creator>
  <cp:lastModifiedBy>Craig Hill</cp:lastModifiedBy>
  <cp:revision>43</cp:revision>
  <cp:lastPrinted>2021-08-10T01:24:54Z</cp:lastPrinted>
  <dcterms:created xsi:type="dcterms:W3CDTF">2010-09-01T07:04:26Z</dcterms:created>
  <dcterms:modified xsi:type="dcterms:W3CDTF">2021-08-10T23:41:27Z</dcterms:modified>
  <cp:contentStatus/>
</cp:coreProperties>
</file>